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07" r:id="rId1"/>
  </p:sldMasterIdLst>
  <p:notesMasterIdLst>
    <p:notesMasterId r:id="rId62"/>
  </p:notesMasterIdLst>
  <p:sldIdLst>
    <p:sldId id="296" r:id="rId2"/>
    <p:sldId id="327" r:id="rId3"/>
    <p:sldId id="379" r:id="rId4"/>
    <p:sldId id="380" r:id="rId5"/>
    <p:sldId id="382" r:id="rId6"/>
    <p:sldId id="383" r:id="rId7"/>
    <p:sldId id="381" r:id="rId8"/>
    <p:sldId id="384" r:id="rId9"/>
    <p:sldId id="385" r:id="rId10"/>
    <p:sldId id="386" r:id="rId11"/>
    <p:sldId id="387" r:id="rId12"/>
    <p:sldId id="388" r:id="rId13"/>
    <p:sldId id="389" r:id="rId14"/>
    <p:sldId id="390" r:id="rId15"/>
    <p:sldId id="391" r:id="rId16"/>
    <p:sldId id="392" r:id="rId17"/>
    <p:sldId id="393" r:id="rId18"/>
    <p:sldId id="394" r:id="rId19"/>
    <p:sldId id="395" r:id="rId20"/>
    <p:sldId id="396" r:id="rId21"/>
    <p:sldId id="398" r:id="rId22"/>
    <p:sldId id="397" r:id="rId23"/>
    <p:sldId id="399" r:id="rId24"/>
    <p:sldId id="400" r:id="rId25"/>
    <p:sldId id="401" r:id="rId26"/>
    <p:sldId id="402" r:id="rId27"/>
    <p:sldId id="403" r:id="rId28"/>
    <p:sldId id="404" r:id="rId29"/>
    <p:sldId id="405" r:id="rId30"/>
    <p:sldId id="406" r:id="rId31"/>
    <p:sldId id="407" r:id="rId32"/>
    <p:sldId id="409" r:id="rId33"/>
    <p:sldId id="408" r:id="rId34"/>
    <p:sldId id="410" r:id="rId35"/>
    <p:sldId id="412" r:id="rId36"/>
    <p:sldId id="413" r:id="rId37"/>
    <p:sldId id="414" r:id="rId38"/>
    <p:sldId id="416" r:id="rId39"/>
    <p:sldId id="415" r:id="rId40"/>
    <p:sldId id="417" r:id="rId41"/>
    <p:sldId id="418" r:id="rId42"/>
    <p:sldId id="419" r:id="rId43"/>
    <p:sldId id="420" r:id="rId44"/>
    <p:sldId id="421" r:id="rId45"/>
    <p:sldId id="422" r:id="rId46"/>
    <p:sldId id="423" r:id="rId47"/>
    <p:sldId id="424" r:id="rId48"/>
    <p:sldId id="425" r:id="rId49"/>
    <p:sldId id="426" r:id="rId50"/>
    <p:sldId id="427" r:id="rId51"/>
    <p:sldId id="428" r:id="rId52"/>
    <p:sldId id="429" r:id="rId53"/>
    <p:sldId id="430" r:id="rId54"/>
    <p:sldId id="431" r:id="rId55"/>
    <p:sldId id="432" r:id="rId56"/>
    <p:sldId id="433" r:id="rId57"/>
    <p:sldId id="434" r:id="rId58"/>
    <p:sldId id="435" r:id="rId59"/>
    <p:sldId id="326" r:id="rId60"/>
    <p:sldId id="378" r:id="rId6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128">
          <p15:clr>
            <a:srgbClr val="A4A3A4"/>
          </p15:clr>
        </p15:guide>
        <p15:guide id="2" orient="horz" pos="2160">
          <p15:clr>
            <a:srgbClr val="A4A3A4"/>
          </p15:clr>
        </p15:guide>
        <p15:guide id="3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88C"/>
    <a:srgbClr val="FF00FF"/>
    <a:srgbClr val="FFCCFF"/>
    <a:srgbClr val="000066"/>
    <a:srgbClr val="A1BD63"/>
    <a:srgbClr val="006600"/>
    <a:srgbClr val="336600"/>
    <a:srgbClr val="BBD979"/>
    <a:srgbClr val="003300"/>
    <a:srgbClr val="3399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538" autoAdjust="0"/>
    <p:restoredTop sz="88482" autoAdjust="0"/>
  </p:normalViewPr>
  <p:slideViewPr>
    <p:cSldViewPr>
      <p:cViewPr varScale="1">
        <p:scale>
          <a:sx n="84" d="100"/>
          <a:sy n="84" d="100"/>
        </p:scale>
        <p:origin x="1358" y="82"/>
      </p:cViewPr>
      <p:guideLst>
        <p:guide orient="horz" pos="4128"/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45696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738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горния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Контейнер за 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B9ED2C-851F-4193-8C04-09F342F60FD1}" type="datetimeFigureOut">
              <a:rPr lang="bg-BG" smtClean="0"/>
              <a:pPr/>
              <a:t>16.3.2024 г.</a:t>
            </a:fld>
            <a:endParaRPr lang="bg-BG"/>
          </a:p>
        </p:txBody>
      </p:sp>
      <p:sp>
        <p:nvSpPr>
          <p:cNvPr id="4" name="Контейнер за изображение на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bg-BG"/>
          </a:p>
        </p:txBody>
      </p:sp>
      <p:sp>
        <p:nvSpPr>
          <p:cNvPr id="5" name="Контейнер за бележ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</a:p>
        </p:txBody>
      </p:sp>
      <p:sp>
        <p:nvSpPr>
          <p:cNvPr id="6" name="Контейнер за долния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7" name="Контейнер за номер на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DF07EE-69FA-4824-B30A-1662B7D73DD1}" type="slidenum">
              <a:rPr lang="bg-BG" smtClean="0"/>
              <a:pPr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0762740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DF07EE-69FA-4824-B30A-1662B7D73DD1}" type="slidenum">
              <a:rPr lang="bg-BG" smtClean="0"/>
              <a:pPr/>
              <a:t>1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1501221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-76200" y="3319552"/>
            <a:ext cx="9296400" cy="338048"/>
            <a:chOff x="0" y="3200400"/>
            <a:chExt cx="9144000" cy="140495"/>
          </a:xfrm>
        </p:grpSpPr>
        <p:sp>
          <p:nvSpPr>
            <p:cNvPr id="5" name="Rectangle 4"/>
            <p:cNvSpPr/>
            <p:nvPr userDrawn="1"/>
          </p:nvSpPr>
          <p:spPr>
            <a:xfrm>
              <a:off x="0" y="3200400"/>
              <a:ext cx="9144000" cy="45719"/>
            </a:xfrm>
            <a:prstGeom prst="rect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10" name="Rectangle 9"/>
            <p:cNvSpPr/>
            <p:nvPr userDrawn="1"/>
          </p:nvSpPr>
          <p:spPr>
            <a:xfrm>
              <a:off x="0" y="3247556"/>
              <a:ext cx="9144000" cy="45719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0" y="3295176"/>
              <a:ext cx="9144000" cy="45719"/>
            </a:xfrm>
            <a:prstGeom prst="rect">
              <a:avLst/>
            </a:prstGeom>
            <a:solidFill>
              <a:schemeClr val="tx1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6263221"/>
            <a:ext cx="9143999" cy="594779"/>
          </a:xfrm>
          <a:effectLst>
            <a:outerShdw blurRad="63500" algn="ctr" rotWithShape="0">
              <a:prstClr val="black">
                <a:alpha val="2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>
            <a:lvl1pPr marL="457200" indent="-457200">
              <a:buFontTx/>
              <a:buNone/>
              <a:defRPr lang="en-US" sz="2000" b="0" cap="none" spc="0" baseline="0" dirty="0">
                <a:solidFill>
                  <a:schemeClr val="tx1"/>
                </a:solidFill>
                <a:latin typeface="Calibri Light" panose="020F0302020204030204" pitchFamily="34" charset="0"/>
              </a:defRPr>
            </a:lvl1pPr>
          </a:lstStyle>
          <a:p>
            <a:pPr marL="0" lvl="0" indent="0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</a:pPr>
            <a:r>
              <a:rPr lang="en-US" dirty="0"/>
              <a:t>Click to edit</a:t>
            </a:r>
            <a:r>
              <a:rPr lang="bg-BG" dirty="0"/>
              <a:t> </a:t>
            </a:r>
            <a:r>
              <a:rPr lang="en-US" dirty="0"/>
              <a:t>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4648200"/>
            <a:ext cx="9143999" cy="7620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ctr" defTabSz="914400" rtl="0" eaLnBrk="1" latinLnBrk="0" hangingPunct="1">
              <a:spcBef>
                <a:spcPct val="0"/>
              </a:spcBef>
              <a:buNone/>
              <a:defRPr lang="bg-BG" sz="5400" b="1" kern="1200" spc="0" dirty="0">
                <a:ln w="3175">
                  <a:noFill/>
                </a:ln>
                <a:solidFill>
                  <a:schemeClr val="tx1"/>
                </a:solidFill>
                <a:effectLst/>
                <a:latin typeface="Candara" panose="020E0502030303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</a:lstStyle>
          <a:p>
            <a:pPr lvl="0">
              <a:spcBef>
                <a:spcPct val="0"/>
              </a:spcBef>
            </a:pPr>
            <a:r>
              <a:rPr lang="bg-BG" dirty="0"/>
              <a:t>Заглавие на темата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0" y="1795552"/>
            <a:ext cx="914400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500" dirty="0">
                <a:solidFill>
                  <a:schemeClr val="accent1"/>
                </a:solidFill>
                <a:latin typeface="Arial Black" panose="020B0A04020102020204" pitchFamily="34" charset="0"/>
              </a:rPr>
              <a:t>VR</a:t>
            </a:r>
            <a:r>
              <a:rPr lang="en-US" sz="2000" baseline="0" dirty="0">
                <a:solidFill>
                  <a:schemeClr val="accent1"/>
                </a:solidFill>
                <a:latin typeface="Arial Black" panose="020B0A04020102020204" pitchFamily="34" charset="0"/>
              </a:rPr>
              <a:t> </a:t>
            </a:r>
            <a:r>
              <a:rPr lang="en-US" sz="11500" dirty="0" err="1">
                <a:solidFill>
                  <a:srgbClr val="FF388C"/>
                </a:solidFill>
                <a:latin typeface="Arial Black" panose="020B0A04020102020204" pitchFamily="34" charset="0"/>
              </a:rPr>
              <a:t>AR</a:t>
            </a:r>
            <a:r>
              <a:rPr lang="en-US" sz="11500" dirty="0" err="1">
                <a:solidFill>
                  <a:schemeClr val="tx1"/>
                </a:solidFill>
                <a:latin typeface="Arial Black" panose="020B0A04020102020204" pitchFamily="34" charset="0"/>
              </a:rPr>
              <a:t>XR</a:t>
            </a:r>
            <a:endParaRPr lang="bg-BG" sz="11500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3962400"/>
            <a:ext cx="9143999" cy="6858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ctr" defTabSz="914400" rtl="0" eaLnBrk="1" latinLnBrk="0" hangingPunct="1">
              <a:spcBef>
                <a:spcPct val="0"/>
              </a:spcBef>
              <a:buNone/>
              <a:defRPr lang="bg-BG" sz="3600" b="0" kern="1200" spc="0" dirty="0">
                <a:ln w="3175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ndara" panose="020E0502030303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</a:lstStyle>
          <a:p>
            <a:pPr lvl="0">
              <a:spcBef>
                <a:spcPct val="0"/>
              </a:spcBef>
            </a:pPr>
            <a:r>
              <a:rPr lang="bg-BG" dirty="0"/>
              <a:t>НОМЕР НА ТЕМАТА</a:t>
            </a:r>
          </a:p>
        </p:txBody>
      </p:sp>
    </p:spTree>
    <p:extLst>
      <p:ext uri="{BB962C8B-B14F-4D97-AF65-F5344CB8AC3E}">
        <p14:creationId xmlns:p14="http://schemas.microsoft.com/office/powerpoint/2010/main" val="20449129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802296" y="2743200"/>
            <a:ext cx="7036904" cy="6858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lang="bg-BG" sz="4800" b="1" kern="1200" dirty="0">
                <a:ln w="3175">
                  <a:noFill/>
                </a:ln>
                <a:solidFill>
                  <a:schemeClr val="tx1"/>
                </a:solidFill>
                <a:effectLst/>
                <a:latin typeface="Candara" panose="020E0502030303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dirty="0" err="1"/>
              <a:t>Abc</a:t>
            </a:r>
            <a:endParaRPr lang="bg-BG" dirty="0"/>
          </a:p>
        </p:txBody>
      </p:sp>
      <p:sp>
        <p:nvSpPr>
          <p:cNvPr id="3" name="Rectangle 2"/>
          <p:cNvSpPr/>
          <p:nvPr userDrawn="1"/>
        </p:nvSpPr>
        <p:spPr>
          <a:xfrm>
            <a:off x="0" y="2231047"/>
            <a:ext cx="2362200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10" name="TextBox 9"/>
          <p:cNvSpPr txBox="1"/>
          <p:nvPr userDrawn="1"/>
        </p:nvSpPr>
        <p:spPr>
          <a:xfrm>
            <a:off x="1712844" y="1676400"/>
            <a:ext cx="37735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800" dirty="0">
                <a:solidFill>
                  <a:schemeClr val="accent1"/>
                </a:solidFill>
                <a:latin typeface="Arial Black" panose="020B0A04020102020204" pitchFamily="34" charset="0"/>
              </a:rPr>
              <a:t>VR</a:t>
            </a:r>
            <a:r>
              <a:rPr lang="en-US" sz="900" dirty="0">
                <a:solidFill>
                  <a:schemeClr val="accent1"/>
                </a:solidFill>
                <a:latin typeface="Arial Black" panose="020B0A04020102020204" pitchFamily="34" charset="0"/>
              </a:rPr>
              <a:t> </a:t>
            </a:r>
            <a:r>
              <a:rPr lang="en-US" sz="4800" dirty="0" err="1">
                <a:solidFill>
                  <a:srgbClr val="FF388C"/>
                </a:solidFill>
                <a:latin typeface="Arial Black" panose="020B0A04020102020204" pitchFamily="34" charset="0"/>
              </a:rPr>
              <a:t>AR</a:t>
            </a:r>
            <a:r>
              <a:rPr lang="en-US" sz="4800" dirty="0" err="1">
                <a:solidFill>
                  <a:schemeClr val="tx1"/>
                </a:solidFill>
                <a:latin typeface="Arial Black" panose="020B0A04020102020204" pitchFamily="34" charset="0"/>
              </a:rPr>
              <a:t>XR</a:t>
            </a:r>
            <a:endParaRPr lang="bg-BG" sz="4800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1828800" y="3429000"/>
            <a:ext cx="7036904" cy="320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marL="457200" indent="-457200" algn="l" defTabSz="914400" rtl="0" eaLnBrk="1" latinLnBrk="0" hangingPunct="1">
              <a:spcBef>
                <a:spcPct val="0"/>
              </a:spcBef>
              <a:buFont typeface="Arial" panose="020B0604020202020204" pitchFamily="34" charset="0"/>
              <a:buChar char="•"/>
              <a:defRPr lang="bg-BG" sz="3200" b="0" kern="1200" dirty="0">
                <a:ln w="3175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ndara" panose="020E0502030303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dirty="0" err="1"/>
              <a:t>Abc</a:t>
            </a:r>
            <a:endParaRPr lang="bg-BG" dirty="0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-76200" y="2431253"/>
            <a:ext cx="9296400" cy="90464"/>
            <a:chOff x="0" y="3189594"/>
            <a:chExt cx="9144000" cy="136848"/>
          </a:xfrm>
        </p:grpSpPr>
        <p:sp>
          <p:nvSpPr>
            <p:cNvPr id="9" name="Rectangle 8"/>
            <p:cNvSpPr/>
            <p:nvPr userDrawn="1"/>
          </p:nvSpPr>
          <p:spPr>
            <a:xfrm>
              <a:off x="0" y="3189594"/>
              <a:ext cx="9144000" cy="27665"/>
            </a:xfrm>
            <a:prstGeom prst="rect">
              <a:avLst/>
            </a:prstGeom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0" y="3244186"/>
              <a:ext cx="9144000" cy="27665"/>
            </a:xfrm>
            <a:prstGeom prst="rect">
              <a:avLst/>
            </a:prstGeom>
            <a:solidFill>
              <a:srgbClr val="FF388C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0" y="3298777"/>
              <a:ext cx="9144000" cy="27665"/>
            </a:xfrm>
            <a:prstGeom prst="rect">
              <a:avLst/>
            </a:prstGeom>
            <a:solidFill>
              <a:schemeClr val="tx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</p:grpSp>
    </p:spTree>
    <p:extLst>
      <p:ext uri="{BB962C8B-B14F-4D97-AF65-F5344CB8AC3E}">
        <p14:creationId xmlns:p14="http://schemas.microsoft.com/office/powerpoint/2010/main" val="37022841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228600"/>
            <a:ext cx="9144000" cy="645195"/>
          </a:xfrm>
        </p:spPr>
        <p:txBody>
          <a:bodyPr>
            <a:noAutofit/>
          </a:bodyPr>
          <a:lstStyle>
            <a:lvl1pPr marL="914400" indent="0" algn="l">
              <a:defRPr sz="4800" b="1" spc="0">
                <a:ln w="3175">
                  <a:noFill/>
                </a:ln>
                <a:solidFill>
                  <a:schemeClr val="tx1"/>
                </a:solidFill>
                <a:effectLst/>
                <a:latin typeface="Candara" panose="020E0502030303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</a:lstStyle>
          <a:p>
            <a:r>
              <a:rPr lang="bg-BG" dirty="0"/>
              <a:t>Заглавие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914400" y="1219200"/>
            <a:ext cx="8153400" cy="5562600"/>
          </a:xfr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0" indent="0">
              <a:lnSpc>
                <a:spcPct val="150000"/>
              </a:lnSpc>
              <a:buNone/>
              <a:defRPr lang="en-US" sz="3600" b="1" spc="0" dirty="0" smtClean="0">
                <a:ln>
                  <a:noFill/>
                </a:ln>
                <a:solidFill>
                  <a:schemeClr val="tx1"/>
                </a:solidFill>
                <a:effectLst/>
                <a:latin typeface="Candara" panose="020E0502030303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buClr>
                <a:schemeClr val="tx1">
                  <a:lumMod val="75000"/>
                  <a:lumOff val="25000"/>
                </a:schemeClr>
              </a:buClr>
              <a:buSzPct val="70000"/>
              <a:buFont typeface="Wingdings" panose="05000000000000000000" pitchFamily="2" charset="2"/>
              <a:buChar char="§"/>
              <a:defRPr lang="en-US" sz="2800" b="0" dirty="0" smtClean="0">
                <a:ln w="3175">
                  <a:noFill/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ndara" panose="020E0502030303020204" pitchFamily="34" charset="0"/>
              </a:defRPr>
            </a:lvl2pPr>
            <a:lvl3pPr marL="914400" indent="0">
              <a:buNone/>
              <a:defRPr lang="en-US" sz="2400" kern="120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ndara" panose="020E0502030303020204" pitchFamily="34" charset="0"/>
                <a:ea typeface="+mn-ea"/>
                <a:cs typeface="+mn-cs"/>
              </a:defRPr>
            </a:lvl3pPr>
            <a:lvl4pPr marL="1371600" indent="0">
              <a:buNone/>
              <a:defRPr lang="en-US" sz="2000" dirty="0" smtClean="0">
                <a:ln>
                  <a:noFill/>
                </a:ln>
                <a:effectLst/>
                <a:latin typeface="Candara" panose="020E0502030303020204" pitchFamily="34" charset="0"/>
              </a:defRPr>
            </a:lvl4pPr>
            <a:lvl5pPr marL="1828800" indent="0">
              <a:buNone/>
              <a:defRPr lang="bg-BG" sz="1800" dirty="0">
                <a:ln>
                  <a:noFill/>
                </a:ln>
                <a:effectLst/>
                <a:latin typeface="Candara" panose="020E0502030303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>
              <a:buClrTx/>
            </a:pPr>
            <a:r>
              <a:rPr lang="en-US" dirty="0"/>
              <a:t>Second level</a:t>
            </a:r>
          </a:p>
          <a:p>
            <a:pPr marL="738188" lvl="2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bg-BG" dirty="0"/>
          </a:p>
        </p:txBody>
      </p:sp>
      <p:sp>
        <p:nvSpPr>
          <p:cNvPr id="7" name="Slide Number Placeholder 3"/>
          <p:cNvSpPr txBox="1">
            <a:spLocks/>
          </p:cNvSpPr>
          <p:nvPr userDrawn="1"/>
        </p:nvSpPr>
        <p:spPr>
          <a:xfrm>
            <a:off x="0" y="6518689"/>
            <a:ext cx="531049" cy="365125"/>
          </a:xfrm>
          <a:prstGeom prst="rect">
            <a:avLst/>
          </a:prstGeom>
        </p:spPr>
        <p:txBody>
          <a:bodyPr vert="horz" lIns="45720" tIns="137160" rIns="0" bIns="91440" rtlCol="0" anchor="ctr"/>
          <a:lstStyle>
            <a:defPPr>
              <a:defRPr lang="en-US"/>
            </a:defPPr>
            <a:lvl1pPr>
              <a:defRPr sz="1200" b="1" cap="none" spc="0">
                <a:ln w="3175">
                  <a:noFill/>
                  <a:prstDash val="solid"/>
                </a:ln>
                <a:gradFill flip="none" rotWithShape="1">
                  <a:gsLst>
                    <a:gs pos="0">
                      <a:schemeClr val="bg2">
                        <a:tint val="85000"/>
                        <a:satMod val="155000"/>
                        <a:tint val="66000"/>
                        <a:satMod val="160000"/>
                      </a:schemeClr>
                    </a:gs>
                    <a:gs pos="50000">
                      <a:schemeClr val="bg2">
                        <a:tint val="85000"/>
                        <a:satMod val="155000"/>
                        <a:tint val="44500"/>
                        <a:satMod val="160000"/>
                      </a:schemeClr>
                    </a:gs>
                    <a:gs pos="100000">
                      <a:schemeClr val="bg2">
                        <a:tint val="85000"/>
                        <a:satMod val="155000"/>
                        <a:tint val="23500"/>
                        <a:satMod val="160000"/>
                      </a:schemeClr>
                    </a:gs>
                  </a:gsLst>
                  <a:lin ang="16200000" scaled="1"/>
                  <a:tileRect/>
                </a:gra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 Black" panose="020B0A04020102020204" pitchFamily="34" charset="0"/>
              </a:defRPr>
            </a:lvl1pPr>
          </a:lstStyle>
          <a:p>
            <a:pPr lvl="0"/>
            <a:fld id="{8B37D5FE-740C-46F5-801A-FA5477D9711F}" type="slidenum">
              <a:rPr lang="en-US" sz="1100" b="0" smtClean="0">
                <a:latin typeface="Arial" panose="020B0604020202020204" pitchFamily="34" charset="0"/>
                <a:cs typeface="Arial" panose="020B0604020202020204" pitchFamily="34" charset="0"/>
              </a:rPr>
              <a:pPr lvl="0"/>
              <a:t>‹#›</a:t>
            </a:fld>
            <a:endParaRPr lang="en-US" sz="11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0" y="341245"/>
            <a:ext cx="914400" cy="457200"/>
          </a:xfrm>
          <a:prstGeom prst="rect">
            <a:avLst/>
          </a:prstGeom>
          <a:noFill/>
        </p:spPr>
        <p:txBody>
          <a:bodyPr wrap="square" lIns="0" rIns="0" rtlCol="0">
            <a:noAutofit/>
          </a:bodyPr>
          <a:lstStyle/>
          <a:p>
            <a:pPr algn="ctr"/>
            <a:r>
              <a:rPr lang="en-US" sz="2400" dirty="0">
                <a:solidFill>
                  <a:schemeClr val="accent1"/>
                </a:solidFill>
                <a:latin typeface="Arial Black" panose="020B0A04020102020204" pitchFamily="34" charset="0"/>
              </a:rPr>
              <a:t>V</a:t>
            </a:r>
            <a:r>
              <a:rPr lang="en-US" sz="2400" dirty="0">
                <a:solidFill>
                  <a:srgbClr val="FF388C"/>
                </a:solidFill>
                <a:latin typeface="Arial Black" panose="020B0A04020102020204" pitchFamily="34" charset="0"/>
              </a:rPr>
              <a:t>A</a:t>
            </a:r>
            <a:r>
              <a:rPr lang="en-US" sz="2400" dirty="0">
                <a:solidFill>
                  <a:schemeClr val="tx1"/>
                </a:solidFill>
                <a:latin typeface="Arial Black" panose="020B0A04020102020204" pitchFamily="34" charset="0"/>
              </a:rPr>
              <a:t>X</a:t>
            </a:r>
            <a:endParaRPr lang="bg-BG" sz="2400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-76200" y="838200"/>
            <a:ext cx="9296400" cy="90464"/>
            <a:chOff x="0" y="3189594"/>
            <a:chExt cx="9144000" cy="136848"/>
          </a:xfrm>
        </p:grpSpPr>
        <p:sp>
          <p:nvSpPr>
            <p:cNvPr id="17" name="Rectangle 16"/>
            <p:cNvSpPr/>
            <p:nvPr userDrawn="1"/>
          </p:nvSpPr>
          <p:spPr>
            <a:xfrm>
              <a:off x="0" y="3189594"/>
              <a:ext cx="9144000" cy="27665"/>
            </a:xfrm>
            <a:prstGeom prst="rect">
              <a:avLst/>
            </a:prstGeom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18" name="Rectangle 17"/>
            <p:cNvSpPr/>
            <p:nvPr userDrawn="1"/>
          </p:nvSpPr>
          <p:spPr>
            <a:xfrm>
              <a:off x="0" y="3244186"/>
              <a:ext cx="9144000" cy="27665"/>
            </a:xfrm>
            <a:prstGeom prst="rect">
              <a:avLst/>
            </a:prstGeom>
            <a:solidFill>
              <a:srgbClr val="FF388C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19" name="Rectangle 18"/>
            <p:cNvSpPr/>
            <p:nvPr userDrawn="1"/>
          </p:nvSpPr>
          <p:spPr>
            <a:xfrm>
              <a:off x="0" y="3298777"/>
              <a:ext cx="9144000" cy="27665"/>
            </a:xfrm>
            <a:prstGeom prst="rect">
              <a:avLst/>
            </a:prstGeom>
            <a:solidFill>
              <a:schemeClr val="tx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</p:grpSp>
    </p:spTree>
    <p:extLst>
      <p:ext uri="{BB962C8B-B14F-4D97-AF65-F5344CB8AC3E}">
        <p14:creationId xmlns:p14="http://schemas.microsoft.com/office/powerpoint/2010/main" val="27366641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in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914400" y="228600"/>
            <a:ext cx="8153400" cy="655320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3600" b="1" kern="1200" spc="0" dirty="0" smtClean="0">
                <a:ln>
                  <a:noFill/>
                </a:ln>
                <a:solidFill>
                  <a:schemeClr val="tx1"/>
                </a:solidFill>
                <a:effectLst/>
                <a:latin typeface="Candara" panose="020E0502030303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buClr>
                <a:schemeClr val="tx1">
                  <a:lumMod val="75000"/>
                  <a:lumOff val="25000"/>
                </a:schemeClr>
              </a:buClr>
              <a:buSzPct val="70000"/>
              <a:buFont typeface="Wingdings" panose="05000000000000000000" pitchFamily="2" charset="2"/>
              <a:buChar char="§"/>
              <a:defRPr lang="en-US" sz="2800" kern="1200" dirty="0" smtClean="0">
                <a:ln w="3175">
                  <a:noFill/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ndara" panose="020E0502030303020204" pitchFamily="34" charset="0"/>
                <a:ea typeface="+mn-ea"/>
                <a:cs typeface="+mn-cs"/>
              </a:defRPr>
            </a:lvl2pPr>
            <a:lvl3pPr marL="738188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lang="en-US" sz="2400" kern="120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ndara" panose="020E0502030303020204" pitchFamily="34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lang="en-US" sz="2000" kern="120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ndara" panose="020E0502030303020204" pitchFamily="34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lang="bg-BG" sz="2000" kern="120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ndara" panose="020E0502030303020204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>
              <a:buClrTx/>
            </a:pPr>
            <a:r>
              <a:rPr lang="en-US" dirty="0"/>
              <a:t>Second level</a:t>
            </a:r>
          </a:p>
          <a:p>
            <a:pPr marL="738188" lvl="2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bg-BG" dirty="0"/>
          </a:p>
        </p:txBody>
      </p:sp>
      <p:sp>
        <p:nvSpPr>
          <p:cNvPr id="7" name="Slide Number Placeholder 3"/>
          <p:cNvSpPr txBox="1">
            <a:spLocks/>
          </p:cNvSpPr>
          <p:nvPr userDrawn="1"/>
        </p:nvSpPr>
        <p:spPr>
          <a:xfrm>
            <a:off x="0" y="6518689"/>
            <a:ext cx="531049" cy="365125"/>
          </a:xfrm>
          <a:prstGeom prst="rect">
            <a:avLst/>
          </a:prstGeom>
        </p:spPr>
        <p:txBody>
          <a:bodyPr vert="horz" lIns="45720" tIns="137160" rIns="0" bIns="91440" rtlCol="0" anchor="ctr"/>
          <a:lstStyle>
            <a:defPPr>
              <a:defRPr lang="en-US"/>
            </a:defPPr>
            <a:lvl1pPr>
              <a:defRPr sz="1200" b="1" cap="none" spc="0">
                <a:ln w="3175">
                  <a:noFill/>
                  <a:prstDash val="solid"/>
                </a:ln>
                <a:gradFill flip="none" rotWithShape="1">
                  <a:gsLst>
                    <a:gs pos="0">
                      <a:schemeClr val="bg2">
                        <a:tint val="85000"/>
                        <a:satMod val="155000"/>
                        <a:tint val="66000"/>
                        <a:satMod val="160000"/>
                      </a:schemeClr>
                    </a:gs>
                    <a:gs pos="50000">
                      <a:schemeClr val="bg2">
                        <a:tint val="85000"/>
                        <a:satMod val="155000"/>
                        <a:tint val="44500"/>
                        <a:satMod val="160000"/>
                      </a:schemeClr>
                    </a:gs>
                    <a:gs pos="100000">
                      <a:schemeClr val="bg2">
                        <a:tint val="85000"/>
                        <a:satMod val="155000"/>
                        <a:tint val="23500"/>
                        <a:satMod val="160000"/>
                      </a:schemeClr>
                    </a:gs>
                  </a:gsLst>
                  <a:lin ang="16200000" scaled="1"/>
                  <a:tileRect/>
                </a:gra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 Black" panose="020B0A04020102020204" pitchFamily="34" charset="0"/>
              </a:defRPr>
            </a:lvl1pPr>
          </a:lstStyle>
          <a:p>
            <a:pPr lvl="0"/>
            <a:fld id="{8B37D5FE-740C-46F5-801A-FA5477D9711F}" type="slidenum">
              <a:rPr lang="en-US" sz="1100" b="0" smtClean="0">
                <a:latin typeface="Arial" panose="020B0604020202020204" pitchFamily="34" charset="0"/>
                <a:cs typeface="Arial" panose="020B0604020202020204" pitchFamily="34" charset="0"/>
              </a:rPr>
              <a:pPr lvl="0"/>
              <a:t>‹#›</a:t>
            </a:fld>
            <a:endParaRPr lang="en-US" sz="11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1147534"/>
      </p:ext>
    </p:extLst>
  </p:cSld>
  <p:clrMapOvr>
    <a:masterClrMapping/>
  </p:clrMapOvr>
  <p:transition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13968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bg-BG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5647B6-4DF4-4BA6-B689-C87DB92DA6DB}" type="datetimeFigureOut">
              <a:rPr lang="bg-BG" smtClean="0"/>
              <a:t>16.3.2024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F287EB-2210-4948-9944-027BD5763635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2347320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1" r:id="rId1"/>
    <p:sldLayoutId id="2147483823" r:id="rId2"/>
    <p:sldLayoutId id="2147483825" r:id="rId3"/>
    <p:sldLayoutId id="2147483824" r:id="rId4"/>
    <p:sldLayoutId id="2147483802" r:id="rId5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bg-BG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Examples/E0503-Rotating-cuboid-1.html" TargetMode="Externa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Examples/E0504-Rotating-cuboid-2.html" TargetMode="Externa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Examples/E0505-Translation-DOF=1.html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hyperlink" Target="Examples/E0506-Rotation-DOF=1.html" TargetMode="External"/><Relationship Id="rId4" Type="http://schemas.openxmlformats.org/officeDocument/2006/relationships/image" Target="../media/image1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Examples/E0507-Translations-DOF=2.html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openxmlformats.org/officeDocument/2006/relationships/hyperlink" Target="Examples/E0508-Rotations-DOF=2.html" TargetMode="External"/><Relationship Id="rId4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Examples/E0509-Rotation-and-translation-DOF=2.html" TargetMode="Externa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Examples/E0510-Robot-element.html" TargetMode="Externa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Examples/E0511-Gui-element.html" TargetMode="Externa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Examples/E0512-Attempt-at-two-elements.html" TargetMode="Externa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Examples/E0513-Two-elements.html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Examples/E0514-Four-elements.html" TargetMode="Externa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Examples/E0515-Smooth-motion.html" TargetMode="Externa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Examples/E0516-Tongs.html" TargetMode="Externa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Examples/E0517-Robot-scene.html" TargetMode="Externa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hyperlink" Target="Examples/E0518-Automatic-control.html" TargetMode="External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hyperlink" Target="Examples/E0519-Full-control.html" TargetMode="External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Examples/E0501-Example-E0206-rotating-ladder.html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Examples/E0502-Example-E0408-trajectory-formula.html" TargetMode="Externa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bg-BG" noProof="0" dirty="0"/>
              <a:t>проф. д-р Павел Бойчев    КИТ-ФМИ-СУ    20</a:t>
            </a:r>
            <a:r>
              <a:rPr lang="en-US" noProof="0" dirty="0"/>
              <a:t>2</a:t>
            </a:r>
            <a:r>
              <a:rPr lang="bg-BG" noProof="0" dirty="0"/>
              <a:t>4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/>
            <a:r>
              <a:rPr lang="bg-BG" dirty="0"/>
              <a:t>Роботи</a:t>
            </a:r>
            <a:endParaRPr lang="bg-BG" noProof="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bg-BG" noProof="0" dirty="0"/>
              <a:t>Тема №</a:t>
            </a:r>
            <a:r>
              <a:rPr lang="en-US" noProof="0" dirty="0">
                <a:latin typeface="Cambria" panose="02040503050406030204" pitchFamily="18" charset="0"/>
                <a:ea typeface="Cambria" panose="02040503050406030204" pitchFamily="18" charset="0"/>
              </a:rPr>
              <a:t>5</a:t>
            </a:r>
            <a:endParaRPr lang="bg-BG" noProof="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71301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bg-BG" dirty="0"/>
              <a:t>Обектите са свързани, но са без връзка родител-дете помежду си</a:t>
            </a:r>
          </a:p>
          <a:p>
            <a:pPr lvl="1"/>
            <a:r>
              <a:rPr lang="bg-BG" dirty="0"/>
              <a:t>Промяната на единия само премества другите, без да влияе на ориентацията им</a:t>
            </a:r>
          </a:p>
        </p:txBody>
      </p:sp>
      <p:sp>
        <p:nvSpPr>
          <p:cNvPr id="3" name="Oval 26"/>
          <p:cNvSpPr/>
          <p:nvPr/>
        </p:nvSpPr>
        <p:spPr>
          <a:xfrm rot="16200000">
            <a:off x="1304288" y="3573515"/>
            <a:ext cx="1827637" cy="384844"/>
          </a:xfrm>
          <a:custGeom>
            <a:avLst/>
            <a:gdLst/>
            <a:ahLst/>
            <a:cxnLst/>
            <a:rect l="l" t="t" r="r" b="b"/>
            <a:pathLst>
              <a:path w="4317963" h="909230">
                <a:moveTo>
                  <a:pt x="3857589" y="337607"/>
                </a:moveTo>
                <a:cubicBezTo>
                  <a:pt x="3794025" y="337607"/>
                  <a:pt x="3742497" y="389136"/>
                  <a:pt x="3742497" y="452700"/>
                </a:cubicBezTo>
                <a:cubicBezTo>
                  <a:pt x="3742497" y="516264"/>
                  <a:pt x="3794025" y="567793"/>
                  <a:pt x="3857589" y="567793"/>
                </a:cubicBezTo>
                <a:cubicBezTo>
                  <a:pt x="3921153" y="567793"/>
                  <a:pt x="3972683" y="516264"/>
                  <a:pt x="3972683" y="452700"/>
                </a:cubicBezTo>
                <a:cubicBezTo>
                  <a:pt x="3972683" y="389136"/>
                  <a:pt x="3921153" y="337607"/>
                  <a:pt x="3857589" y="337607"/>
                </a:cubicBezTo>
                <a:close/>
                <a:moveTo>
                  <a:pt x="460373" y="337607"/>
                </a:moveTo>
                <a:cubicBezTo>
                  <a:pt x="396809" y="337607"/>
                  <a:pt x="345280" y="389136"/>
                  <a:pt x="345280" y="452700"/>
                </a:cubicBezTo>
                <a:cubicBezTo>
                  <a:pt x="345280" y="516264"/>
                  <a:pt x="396809" y="567793"/>
                  <a:pt x="460373" y="567793"/>
                </a:cubicBezTo>
                <a:cubicBezTo>
                  <a:pt x="523937" y="567793"/>
                  <a:pt x="575466" y="516264"/>
                  <a:pt x="575466" y="452700"/>
                </a:cubicBezTo>
                <a:cubicBezTo>
                  <a:pt x="575466" y="389136"/>
                  <a:pt x="523937" y="337607"/>
                  <a:pt x="460373" y="337607"/>
                </a:cubicBezTo>
                <a:close/>
                <a:moveTo>
                  <a:pt x="460373" y="0"/>
                </a:moveTo>
                <a:lnTo>
                  <a:pt x="1522837" y="0"/>
                </a:lnTo>
                <a:lnTo>
                  <a:pt x="1827637" y="0"/>
                </a:lnTo>
                <a:lnTo>
                  <a:pt x="3857589" y="0"/>
                </a:lnTo>
                <a:cubicBezTo>
                  <a:pt x="4111847" y="0"/>
                  <a:pt x="4317963" y="203401"/>
                  <a:pt x="4317963" y="454308"/>
                </a:cubicBezTo>
                <a:cubicBezTo>
                  <a:pt x="4317963" y="705215"/>
                  <a:pt x="4111847" y="908616"/>
                  <a:pt x="3857589" y="908616"/>
                </a:cubicBezTo>
                <a:lnTo>
                  <a:pt x="3857589" y="909230"/>
                </a:lnTo>
                <a:lnTo>
                  <a:pt x="1827637" y="909230"/>
                </a:lnTo>
                <a:lnTo>
                  <a:pt x="1522837" y="909230"/>
                </a:lnTo>
                <a:lnTo>
                  <a:pt x="460373" y="909230"/>
                </a:lnTo>
                <a:lnTo>
                  <a:pt x="460373" y="908616"/>
                </a:lnTo>
                <a:cubicBezTo>
                  <a:pt x="206116" y="908616"/>
                  <a:pt x="0" y="705215"/>
                  <a:pt x="0" y="454308"/>
                </a:cubicBezTo>
                <a:cubicBezTo>
                  <a:pt x="0" y="203401"/>
                  <a:pt x="206116" y="0"/>
                  <a:pt x="460373" y="0"/>
                </a:cubicBezTo>
                <a:close/>
              </a:path>
            </a:pathLst>
          </a:custGeom>
          <a:solidFill>
            <a:srgbClr val="4F81BD">
              <a:alpha val="50196"/>
            </a:srgbClr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4" name="Oval 26"/>
          <p:cNvSpPr/>
          <p:nvPr/>
        </p:nvSpPr>
        <p:spPr>
          <a:xfrm rot="16200000">
            <a:off x="1304288" y="5009235"/>
            <a:ext cx="1827637" cy="384844"/>
          </a:xfrm>
          <a:custGeom>
            <a:avLst/>
            <a:gdLst/>
            <a:ahLst/>
            <a:cxnLst/>
            <a:rect l="l" t="t" r="r" b="b"/>
            <a:pathLst>
              <a:path w="4317963" h="909230">
                <a:moveTo>
                  <a:pt x="3857589" y="337607"/>
                </a:moveTo>
                <a:cubicBezTo>
                  <a:pt x="3794025" y="337607"/>
                  <a:pt x="3742497" y="389136"/>
                  <a:pt x="3742497" y="452700"/>
                </a:cubicBezTo>
                <a:cubicBezTo>
                  <a:pt x="3742497" y="516264"/>
                  <a:pt x="3794025" y="567793"/>
                  <a:pt x="3857589" y="567793"/>
                </a:cubicBezTo>
                <a:cubicBezTo>
                  <a:pt x="3921153" y="567793"/>
                  <a:pt x="3972683" y="516264"/>
                  <a:pt x="3972683" y="452700"/>
                </a:cubicBezTo>
                <a:cubicBezTo>
                  <a:pt x="3972683" y="389136"/>
                  <a:pt x="3921153" y="337607"/>
                  <a:pt x="3857589" y="337607"/>
                </a:cubicBezTo>
                <a:close/>
                <a:moveTo>
                  <a:pt x="460373" y="337607"/>
                </a:moveTo>
                <a:cubicBezTo>
                  <a:pt x="396809" y="337607"/>
                  <a:pt x="345280" y="389136"/>
                  <a:pt x="345280" y="452700"/>
                </a:cubicBezTo>
                <a:cubicBezTo>
                  <a:pt x="345280" y="516264"/>
                  <a:pt x="396809" y="567793"/>
                  <a:pt x="460373" y="567793"/>
                </a:cubicBezTo>
                <a:cubicBezTo>
                  <a:pt x="523937" y="567793"/>
                  <a:pt x="575466" y="516264"/>
                  <a:pt x="575466" y="452700"/>
                </a:cubicBezTo>
                <a:cubicBezTo>
                  <a:pt x="575466" y="389136"/>
                  <a:pt x="523937" y="337607"/>
                  <a:pt x="460373" y="337607"/>
                </a:cubicBezTo>
                <a:close/>
                <a:moveTo>
                  <a:pt x="460373" y="0"/>
                </a:moveTo>
                <a:lnTo>
                  <a:pt x="1522837" y="0"/>
                </a:lnTo>
                <a:lnTo>
                  <a:pt x="1827637" y="0"/>
                </a:lnTo>
                <a:lnTo>
                  <a:pt x="3857589" y="0"/>
                </a:lnTo>
                <a:cubicBezTo>
                  <a:pt x="4111847" y="0"/>
                  <a:pt x="4317963" y="203401"/>
                  <a:pt x="4317963" y="454308"/>
                </a:cubicBezTo>
                <a:cubicBezTo>
                  <a:pt x="4317963" y="705215"/>
                  <a:pt x="4111847" y="908616"/>
                  <a:pt x="3857589" y="908616"/>
                </a:cubicBezTo>
                <a:lnTo>
                  <a:pt x="3857589" y="909230"/>
                </a:lnTo>
                <a:lnTo>
                  <a:pt x="1827637" y="909230"/>
                </a:lnTo>
                <a:lnTo>
                  <a:pt x="1522837" y="909230"/>
                </a:lnTo>
                <a:lnTo>
                  <a:pt x="460373" y="909230"/>
                </a:lnTo>
                <a:lnTo>
                  <a:pt x="460373" y="908616"/>
                </a:lnTo>
                <a:cubicBezTo>
                  <a:pt x="206116" y="908616"/>
                  <a:pt x="0" y="705215"/>
                  <a:pt x="0" y="454308"/>
                </a:cubicBezTo>
                <a:cubicBezTo>
                  <a:pt x="0" y="203401"/>
                  <a:pt x="206116" y="0"/>
                  <a:pt x="460373" y="0"/>
                </a:cubicBezTo>
                <a:close/>
              </a:path>
            </a:pathLst>
          </a:custGeom>
          <a:solidFill>
            <a:srgbClr val="FF388C">
              <a:alpha val="50196"/>
            </a:srgbClr>
          </a:solidFill>
          <a:ln w="3175">
            <a:solidFill>
              <a:srgbClr val="FF38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5" name="Oval 26"/>
          <p:cNvSpPr/>
          <p:nvPr/>
        </p:nvSpPr>
        <p:spPr>
          <a:xfrm rot="18900000">
            <a:off x="797122" y="3363578"/>
            <a:ext cx="1827637" cy="384844"/>
          </a:xfrm>
          <a:custGeom>
            <a:avLst/>
            <a:gdLst/>
            <a:ahLst/>
            <a:cxnLst/>
            <a:rect l="l" t="t" r="r" b="b"/>
            <a:pathLst>
              <a:path w="4317963" h="909230">
                <a:moveTo>
                  <a:pt x="3857589" y="337607"/>
                </a:moveTo>
                <a:cubicBezTo>
                  <a:pt x="3794025" y="337607"/>
                  <a:pt x="3742497" y="389136"/>
                  <a:pt x="3742497" y="452700"/>
                </a:cubicBezTo>
                <a:cubicBezTo>
                  <a:pt x="3742497" y="516264"/>
                  <a:pt x="3794025" y="567793"/>
                  <a:pt x="3857589" y="567793"/>
                </a:cubicBezTo>
                <a:cubicBezTo>
                  <a:pt x="3921153" y="567793"/>
                  <a:pt x="3972683" y="516264"/>
                  <a:pt x="3972683" y="452700"/>
                </a:cubicBezTo>
                <a:cubicBezTo>
                  <a:pt x="3972683" y="389136"/>
                  <a:pt x="3921153" y="337607"/>
                  <a:pt x="3857589" y="337607"/>
                </a:cubicBezTo>
                <a:close/>
                <a:moveTo>
                  <a:pt x="460373" y="337607"/>
                </a:moveTo>
                <a:cubicBezTo>
                  <a:pt x="396809" y="337607"/>
                  <a:pt x="345280" y="389136"/>
                  <a:pt x="345280" y="452700"/>
                </a:cubicBezTo>
                <a:cubicBezTo>
                  <a:pt x="345280" y="516264"/>
                  <a:pt x="396809" y="567793"/>
                  <a:pt x="460373" y="567793"/>
                </a:cubicBezTo>
                <a:cubicBezTo>
                  <a:pt x="523937" y="567793"/>
                  <a:pt x="575466" y="516264"/>
                  <a:pt x="575466" y="452700"/>
                </a:cubicBezTo>
                <a:cubicBezTo>
                  <a:pt x="575466" y="389136"/>
                  <a:pt x="523937" y="337607"/>
                  <a:pt x="460373" y="337607"/>
                </a:cubicBezTo>
                <a:close/>
                <a:moveTo>
                  <a:pt x="460373" y="0"/>
                </a:moveTo>
                <a:lnTo>
                  <a:pt x="1522837" y="0"/>
                </a:lnTo>
                <a:lnTo>
                  <a:pt x="1827637" y="0"/>
                </a:lnTo>
                <a:lnTo>
                  <a:pt x="3857589" y="0"/>
                </a:lnTo>
                <a:cubicBezTo>
                  <a:pt x="4111847" y="0"/>
                  <a:pt x="4317963" y="203401"/>
                  <a:pt x="4317963" y="454308"/>
                </a:cubicBezTo>
                <a:cubicBezTo>
                  <a:pt x="4317963" y="705215"/>
                  <a:pt x="4111847" y="908616"/>
                  <a:pt x="3857589" y="908616"/>
                </a:cubicBezTo>
                <a:lnTo>
                  <a:pt x="3857589" y="909230"/>
                </a:lnTo>
                <a:lnTo>
                  <a:pt x="1827637" y="909230"/>
                </a:lnTo>
                <a:lnTo>
                  <a:pt x="1522837" y="909230"/>
                </a:lnTo>
                <a:lnTo>
                  <a:pt x="460373" y="909230"/>
                </a:lnTo>
                <a:lnTo>
                  <a:pt x="460373" y="908616"/>
                </a:lnTo>
                <a:cubicBezTo>
                  <a:pt x="206116" y="908616"/>
                  <a:pt x="0" y="705215"/>
                  <a:pt x="0" y="454308"/>
                </a:cubicBezTo>
                <a:cubicBezTo>
                  <a:pt x="0" y="203401"/>
                  <a:pt x="206116" y="0"/>
                  <a:pt x="460373" y="0"/>
                </a:cubicBezTo>
                <a:close/>
              </a:path>
            </a:pathLst>
          </a:custGeom>
          <a:solidFill>
            <a:srgbClr val="4F81BD">
              <a:alpha val="50196"/>
            </a:srgbClr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6" name="Oval 26"/>
          <p:cNvSpPr/>
          <p:nvPr/>
        </p:nvSpPr>
        <p:spPr>
          <a:xfrm rot="2436277">
            <a:off x="1848558" y="3324011"/>
            <a:ext cx="1827637" cy="384844"/>
          </a:xfrm>
          <a:custGeom>
            <a:avLst/>
            <a:gdLst/>
            <a:ahLst/>
            <a:cxnLst/>
            <a:rect l="l" t="t" r="r" b="b"/>
            <a:pathLst>
              <a:path w="4317963" h="909230">
                <a:moveTo>
                  <a:pt x="3857589" y="337607"/>
                </a:moveTo>
                <a:cubicBezTo>
                  <a:pt x="3794025" y="337607"/>
                  <a:pt x="3742497" y="389136"/>
                  <a:pt x="3742497" y="452700"/>
                </a:cubicBezTo>
                <a:cubicBezTo>
                  <a:pt x="3742497" y="516264"/>
                  <a:pt x="3794025" y="567793"/>
                  <a:pt x="3857589" y="567793"/>
                </a:cubicBezTo>
                <a:cubicBezTo>
                  <a:pt x="3921153" y="567793"/>
                  <a:pt x="3972683" y="516264"/>
                  <a:pt x="3972683" y="452700"/>
                </a:cubicBezTo>
                <a:cubicBezTo>
                  <a:pt x="3972683" y="389136"/>
                  <a:pt x="3921153" y="337607"/>
                  <a:pt x="3857589" y="337607"/>
                </a:cubicBezTo>
                <a:close/>
                <a:moveTo>
                  <a:pt x="460373" y="337607"/>
                </a:moveTo>
                <a:cubicBezTo>
                  <a:pt x="396809" y="337607"/>
                  <a:pt x="345280" y="389136"/>
                  <a:pt x="345280" y="452700"/>
                </a:cubicBezTo>
                <a:cubicBezTo>
                  <a:pt x="345280" y="516264"/>
                  <a:pt x="396809" y="567793"/>
                  <a:pt x="460373" y="567793"/>
                </a:cubicBezTo>
                <a:cubicBezTo>
                  <a:pt x="523937" y="567793"/>
                  <a:pt x="575466" y="516264"/>
                  <a:pt x="575466" y="452700"/>
                </a:cubicBezTo>
                <a:cubicBezTo>
                  <a:pt x="575466" y="389136"/>
                  <a:pt x="523937" y="337607"/>
                  <a:pt x="460373" y="337607"/>
                </a:cubicBezTo>
                <a:close/>
                <a:moveTo>
                  <a:pt x="460373" y="0"/>
                </a:moveTo>
                <a:lnTo>
                  <a:pt x="1522837" y="0"/>
                </a:lnTo>
                <a:lnTo>
                  <a:pt x="1827637" y="0"/>
                </a:lnTo>
                <a:lnTo>
                  <a:pt x="3857589" y="0"/>
                </a:lnTo>
                <a:cubicBezTo>
                  <a:pt x="4111847" y="0"/>
                  <a:pt x="4317963" y="203401"/>
                  <a:pt x="4317963" y="454308"/>
                </a:cubicBezTo>
                <a:cubicBezTo>
                  <a:pt x="4317963" y="705215"/>
                  <a:pt x="4111847" y="908616"/>
                  <a:pt x="3857589" y="908616"/>
                </a:cubicBezTo>
                <a:lnTo>
                  <a:pt x="3857589" y="909230"/>
                </a:lnTo>
                <a:lnTo>
                  <a:pt x="1827637" y="909230"/>
                </a:lnTo>
                <a:lnTo>
                  <a:pt x="1522837" y="909230"/>
                </a:lnTo>
                <a:lnTo>
                  <a:pt x="460373" y="909230"/>
                </a:lnTo>
                <a:lnTo>
                  <a:pt x="460373" y="908616"/>
                </a:lnTo>
                <a:cubicBezTo>
                  <a:pt x="206116" y="908616"/>
                  <a:pt x="0" y="705215"/>
                  <a:pt x="0" y="454308"/>
                </a:cubicBezTo>
                <a:cubicBezTo>
                  <a:pt x="0" y="203401"/>
                  <a:pt x="206116" y="0"/>
                  <a:pt x="460373" y="0"/>
                </a:cubicBezTo>
                <a:close/>
              </a:path>
            </a:pathLst>
          </a:custGeom>
          <a:solidFill>
            <a:srgbClr val="4F81BD">
              <a:alpha val="50196"/>
            </a:srgbClr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8" name="Oval 26"/>
          <p:cNvSpPr/>
          <p:nvPr/>
        </p:nvSpPr>
        <p:spPr>
          <a:xfrm rot="16200000">
            <a:off x="4961888" y="4978666"/>
            <a:ext cx="1827637" cy="384844"/>
          </a:xfrm>
          <a:custGeom>
            <a:avLst/>
            <a:gdLst/>
            <a:ahLst/>
            <a:cxnLst/>
            <a:rect l="l" t="t" r="r" b="b"/>
            <a:pathLst>
              <a:path w="4317963" h="909230">
                <a:moveTo>
                  <a:pt x="3857589" y="337607"/>
                </a:moveTo>
                <a:cubicBezTo>
                  <a:pt x="3794025" y="337607"/>
                  <a:pt x="3742497" y="389136"/>
                  <a:pt x="3742497" y="452700"/>
                </a:cubicBezTo>
                <a:cubicBezTo>
                  <a:pt x="3742497" y="516264"/>
                  <a:pt x="3794025" y="567793"/>
                  <a:pt x="3857589" y="567793"/>
                </a:cubicBezTo>
                <a:cubicBezTo>
                  <a:pt x="3921153" y="567793"/>
                  <a:pt x="3972683" y="516264"/>
                  <a:pt x="3972683" y="452700"/>
                </a:cubicBezTo>
                <a:cubicBezTo>
                  <a:pt x="3972683" y="389136"/>
                  <a:pt x="3921153" y="337607"/>
                  <a:pt x="3857589" y="337607"/>
                </a:cubicBezTo>
                <a:close/>
                <a:moveTo>
                  <a:pt x="460373" y="337607"/>
                </a:moveTo>
                <a:cubicBezTo>
                  <a:pt x="396809" y="337607"/>
                  <a:pt x="345280" y="389136"/>
                  <a:pt x="345280" y="452700"/>
                </a:cubicBezTo>
                <a:cubicBezTo>
                  <a:pt x="345280" y="516264"/>
                  <a:pt x="396809" y="567793"/>
                  <a:pt x="460373" y="567793"/>
                </a:cubicBezTo>
                <a:cubicBezTo>
                  <a:pt x="523937" y="567793"/>
                  <a:pt x="575466" y="516264"/>
                  <a:pt x="575466" y="452700"/>
                </a:cubicBezTo>
                <a:cubicBezTo>
                  <a:pt x="575466" y="389136"/>
                  <a:pt x="523937" y="337607"/>
                  <a:pt x="460373" y="337607"/>
                </a:cubicBezTo>
                <a:close/>
                <a:moveTo>
                  <a:pt x="460373" y="0"/>
                </a:moveTo>
                <a:lnTo>
                  <a:pt x="1522837" y="0"/>
                </a:lnTo>
                <a:lnTo>
                  <a:pt x="1827637" y="0"/>
                </a:lnTo>
                <a:lnTo>
                  <a:pt x="3857589" y="0"/>
                </a:lnTo>
                <a:cubicBezTo>
                  <a:pt x="4111847" y="0"/>
                  <a:pt x="4317963" y="203401"/>
                  <a:pt x="4317963" y="454308"/>
                </a:cubicBezTo>
                <a:cubicBezTo>
                  <a:pt x="4317963" y="705215"/>
                  <a:pt x="4111847" y="908616"/>
                  <a:pt x="3857589" y="908616"/>
                </a:cubicBezTo>
                <a:lnTo>
                  <a:pt x="3857589" y="909230"/>
                </a:lnTo>
                <a:lnTo>
                  <a:pt x="1827637" y="909230"/>
                </a:lnTo>
                <a:lnTo>
                  <a:pt x="1522837" y="909230"/>
                </a:lnTo>
                <a:lnTo>
                  <a:pt x="460373" y="909230"/>
                </a:lnTo>
                <a:lnTo>
                  <a:pt x="460373" y="908616"/>
                </a:lnTo>
                <a:cubicBezTo>
                  <a:pt x="206116" y="908616"/>
                  <a:pt x="0" y="705215"/>
                  <a:pt x="0" y="454308"/>
                </a:cubicBezTo>
                <a:cubicBezTo>
                  <a:pt x="0" y="203401"/>
                  <a:pt x="206116" y="0"/>
                  <a:pt x="460373" y="0"/>
                </a:cubicBezTo>
                <a:close/>
              </a:path>
            </a:pathLst>
          </a:custGeom>
          <a:grpFill/>
          <a:ln w="3175">
            <a:solidFill>
              <a:srgbClr val="FF388C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grpSp>
        <p:nvGrpSpPr>
          <p:cNvPr id="21" name="Group 20"/>
          <p:cNvGrpSpPr/>
          <p:nvPr/>
        </p:nvGrpSpPr>
        <p:grpSpPr>
          <a:xfrm>
            <a:off x="4454722" y="2821549"/>
            <a:ext cx="2879073" cy="1827637"/>
            <a:chOff x="4454722" y="2821549"/>
            <a:chExt cx="2879073" cy="1827637"/>
          </a:xfrm>
        </p:grpSpPr>
        <p:sp>
          <p:nvSpPr>
            <p:cNvPr id="7" name="Oval 26"/>
            <p:cNvSpPr/>
            <p:nvPr/>
          </p:nvSpPr>
          <p:spPr>
            <a:xfrm rot="16200000">
              <a:off x="4961888" y="3542946"/>
              <a:ext cx="1827637" cy="384844"/>
            </a:xfrm>
            <a:custGeom>
              <a:avLst/>
              <a:gdLst/>
              <a:ahLst/>
              <a:cxnLst/>
              <a:rect l="l" t="t" r="r" b="b"/>
              <a:pathLst>
                <a:path w="4317963" h="909230">
                  <a:moveTo>
                    <a:pt x="3857589" y="337607"/>
                  </a:moveTo>
                  <a:cubicBezTo>
                    <a:pt x="3794025" y="337607"/>
                    <a:pt x="3742497" y="389136"/>
                    <a:pt x="3742497" y="452700"/>
                  </a:cubicBezTo>
                  <a:cubicBezTo>
                    <a:pt x="3742497" y="516264"/>
                    <a:pt x="3794025" y="567793"/>
                    <a:pt x="3857589" y="567793"/>
                  </a:cubicBezTo>
                  <a:cubicBezTo>
                    <a:pt x="3921153" y="567793"/>
                    <a:pt x="3972683" y="516264"/>
                    <a:pt x="3972683" y="452700"/>
                  </a:cubicBezTo>
                  <a:cubicBezTo>
                    <a:pt x="3972683" y="389136"/>
                    <a:pt x="3921153" y="337607"/>
                    <a:pt x="3857589" y="337607"/>
                  </a:cubicBezTo>
                  <a:close/>
                  <a:moveTo>
                    <a:pt x="460373" y="337607"/>
                  </a:moveTo>
                  <a:cubicBezTo>
                    <a:pt x="396809" y="337607"/>
                    <a:pt x="345280" y="389136"/>
                    <a:pt x="345280" y="452700"/>
                  </a:cubicBezTo>
                  <a:cubicBezTo>
                    <a:pt x="345280" y="516264"/>
                    <a:pt x="396809" y="567793"/>
                    <a:pt x="460373" y="567793"/>
                  </a:cubicBezTo>
                  <a:cubicBezTo>
                    <a:pt x="523937" y="567793"/>
                    <a:pt x="575466" y="516264"/>
                    <a:pt x="575466" y="452700"/>
                  </a:cubicBezTo>
                  <a:cubicBezTo>
                    <a:pt x="575466" y="389136"/>
                    <a:pt x="523937" y="337607"/>
                    <a:pt x="460373" y="337607"/>
                  </a:cubicBezTo>
                  <a:close/>
                  <a:moveTo>
                    <a:pt x="460373" y="0"/>
                  </a:moveTo>
                  <a:lnTo>
                    <a:pt x="1522837" y="0"/>
                  </a:lnTo>
                  <a:lnTo>
                    <a:pt x="1827637" y="0"/>
                  </a:lnTo>
                  <a:lnTo>
                    <a:pt x="3857589" y="0"/>
                  </a:lnTo>
                  <a:cubicBezTo>
                    <a:pt x="4111847" y="0"/>
                    <a:pt x="4317963" y="203401"/>
                    <a:pt x="4317963" y="454308"/>
                  </a:cubicBezTo>
                  <a:cubicBezTo>
                    <a:pt x="4317963" y="705215"/>
                    <a:pt x="4111847" y="908616"/>
                    <a:pt x="3857589" y="908616"/>
                  </a:cubicBezTo>
                  <a:lnTo>
                    <a:pt x="3857589" y="909230"/>
                  </a:lnTo>
                  <a:lnTo>
                    <a:pt x="1827637" y="909230"/>
                  </a:lnTo>
                  <a:lnTo>
                    <a:pt x="1522837" y="909230"/>
                  </a:lnTo>
                  <a:lnTo>
                    <a:pt x="460373" y="909230"/>
                  </a:lnTo>
                  <a:lnTo>
                    <a:pt x="460373" y="908616"/>
                  </a:lnTo>
                  <a:cubicBezTo>
                    <a:pt x="206116" y="908616"/>
                    <a:pt x="0" y="705215"/>
                    <a:pt x="0" y="454308"/>
                  </a:cubicBezTo>
                  <a:cubicBezTo>
                    <a:pt x="0" y="203401"/>
                    <a:pt x="206116" y="0"/>
                    <a:pt x="460373" y="0"/>
                  </a:cubicBezTo>
                  <a:close/>
                </a:path>
              </a:pathLst>
            </a:custGeom>
            <a:grpFill/>
            <a:ln w="3175">
              <a:solidFill>
                <a:srgbClr val="0070C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9" name="Oval 26"/>
            <p:cNvSpPr/>
            <p:nvPr/>
          </p:nvSpPr>
          <p:spPr>
            <a:xfrm rot="18900000">
              <a:off x="4454722" y="3333009"/>
              <a:ext cx="1827637" cy="384844"/>
            </a:xfrm>
            <a:custGeom>
              <a:avLst/>
              <a:gdLst/>
              <a:ahLst/>
              <a:cxnLst/>
              <a:rect l="l" t="t" r="r" b="b"/>
              <a:pathLst>
                <a:path w="4317963" h="909230">
                  <a:moveTo>
                    <a:pt x="3857589" y="337607"/>
                  </a:moveTo>
                  <a:cubicBezTo>
                    <a:pt x="3794025" y="337607"/>
                    <a:pt x="3742497" y="389136"/>
                    <a:pt x="3742497" y="452700"/>
                  </a:cubicBezTo>
                  <a:cubicBezTo>
                    <a:pt x="3742497" y="516264"/>
                    <a:pt x="3794025" y="567793"/>
                    <a:pt x="3857589" y="567793"/>
                  </a:cubicBezTo>
                  <a:cubicBezTo>
                    <a:pt x="3921153" y="567793"/>
                    <a:pt x="3972683" y="516264"/>
                    <a:pt x="3972683" y="452700"/>
                  </a:cubicBezTo>
                  <a:cubicBezTo>
                    <a:pt x="3972683" y="389136"/>
                    <a:pt x="3921153" y="337607"/>
                    <a:pt x="3857589" y="337607"/>
                  </a:cubicBezTo>
                  <a:close/>
                  <a:moveTo>
                    <a:pt x="460373" y="337607"/>
                  </a:moveTo>
                  <a:cubicBezTo>
                    <a:pt x="396809" y="337607"/>
                    <a:pt x="345280" y="389136"/>
                    <a:pt x="345280" y="452700"/>
                  </a:cubicBezTo>
                  <a:cubicBezTo>
                    <a:pt x="345280" y="516264"/>
                    <a:pt x="396809" y="567793"/>
                    <a:pt x="460373" y="567793"/>
                  </a:cubicBezTo>
                  <a:cubicBezTo>
                    <a:pt x="523937" y="567793"/>
                    <a:pt x="575466" y="516264"/>
                    <a:pt x="575466" y="452700"/>
                  </a:cubicBezTo>
                  <a:cubicBezTo>
                    <a:pt x="575466" y="389136"/>
                    <a:pt x="523937" y="337607"/>
                    <a:pt x="460373" y="337607"/>
                  </a:cubicBezTo>
                  <a:close/>
                  <a:moveTo>
                    <a:pt x="460373" y="0"/>
                  </a:moveTo>
                  <a:lnTo>
                    <a:pt x="1522837" y="0"/>
                  </a:lnTo>
                  <a:lnTo>
                    <a:pt x="1827637" y="0"/>
                  </a:lnTo>
                  <a:lnTo>
                    <a:pt x="3857589" y="0"/>
                  </a:lnTo>
                  <a:cubicBezTo>
                    <a:pt x="4111847" y="0"/>
                    <a:pt x="4317963" y="203401"/>
                    <a:pt x="4317963" y="454308"/>
                  </a:cubicBezTo>
                  <a:cubicBezTo>
                    <a:pt x="4317963" y="705215"/>
                    <a:pt x="4111847" y="908616"/>
                    <a:pt x="3857589" y="908616"/>
                  </a:cubicBezTo>
                  <a:lnTo>
                    <a:pt x="3857589" y="909230"/>
                  </a:lnTo>
                  <a:lnTo>
                    <a:pt x="1827637" y="909230"/>
                  </a:lnTo>
                  <a:lnTo>
                    <a:pt x="1522837" y="909230"/>
                  </a:lnTo>
                  <a:lnTo>
                    <a:pt x="460373" y="909230"/>
                  </a:lnTo>
                  <a:lnTo>
                    <a:pt x="460373" y="908616"/>
                  </a:lnTo>
                  <a:cubicBezTo>
                    <a:pt x="206116" y="908616"/>
                    <a:pt x="0" y="705215"/>
                    <a:pt x="0" y="454308"/>
                  </a:cubicBezTo>
                  <a:cubicBezTo>
                    <a:pt x="0" y="203401"/>
                    <a:pt x="206116" y="0"/>
                    <a:pt x="460373" y="0"/>
                  </a:cubicBezTo>
                  <a:close/>
                </a:path>
              </a:pathLst>
            </a:custGeom>
            <a:grpFill/>
            <a:ln w="3175">
              <a:solidFill>
                <a:srgbClr val="0070C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10" name="Oval 26"/>
            <p:cNvSpPr/>
            <p:nvPr/>
          </p:nvSpPr>
          <p:spPr>
            <a:xfrm rot="2436277">
              <a:off x="5506158" y="3293442"/>
              <a:ext cx="1827637" cy="384844"/>
            </a:xfrm>
            <a:custGeom>
              <a:avLst/>
              <a:gdLst/>
              <a:ahLst/>
              <a:cxnLst/>
              <a:rect l="l" t="t" r="r" b="b"/>
              <a:pathLst>
                <a:path w="4317963" h="909230">
                  <a:moveTo>
                    <a:pt x="3857589" y="337607"/>
                  </a:moveTo>
                  <a:cubicBezTo>
                    <a:pt x="3794025" y="337607"/>
                    <a:pt x="3742497" y="389136"/>
                    <a:pt x="3742497" y="452700"/>
                  </a:cubicBezTo>
                  <a:cubicBezTo>
                    <a:pt x="3742497" y="516264"/>
                    <a:pt x="3794025" y="567793"/>
                    <a:pt x="3857589" y="567793"/>
                  </a:cubicBezTo>
                  <a:cubicBezTo>
                    <a:pt x="3921153" y="567793"/>
                    <a:pt x="3972683" y="516264"/>
                    <a:pt x="3972683" y="452700"/>
                  </a:cubicBezTo>
                  <a:cubicBezTo>
                    <a:pt x="3972683" y="389136"/>
                    <a:pt x="3921153" y="337607"/>
                    <a:pt x="3857589" y="337607"/>
                  </a:cubicBezTo>
                  <a:close/>
                  <a:moveTo>
                    <a:pt x="460373" y="337607"/>
                  </a:moveTo>
                  <a:cubicBezTo>
                    <a:pt x="396809" y="337607"/>
                    <a:pt x="345280" y="389136"/>
                    <a:pt x="345280" y="452700"/>
                  </a:cubicBezTo>
                  <a:cubicBezTo>
                    <a:pt x="345280" y="516264"/>
                    <a:pt x="396809" y="567793"/>
                    <a:pt x="460373" y="567793"/>
                  </a:cubicBezTo>
                  <a:cubicBezTo>
                    <a:pt x="523937" y="567793"/>
                    <a:pt x="575466" y="516264"/>
                    <a:pt x="575466" y="452700"/>
                  </a:cubicBezTo>
                  <a:cubicBezTo>
                    <a:pt x="575466" y="389136"/>
                    <a:pt x="523937" y="337607"/>
                    <a:pt x="460373" y="337607"/>
                  </a:cubicBezTo>
                  <a:close/>
                  <a:moveTo>
                    <a:pt x="460373" y="0"/>
                  </a:moveTo>
                  <a:lnTo>
                    <a:pt x="1522837" y="0"/>
                  </a:lnTo>
                  <a:lnTo>
                    <a:pt x="1827637" y="0"/>
                  </a:lnTo>
                  <a:lnTo>
                    <a:pt x="3857589" y="0"/>
                  </a:lnTo>
                  <a:cubicBezTo>
                    <a:pt x="4111847" y="0"/>
                    <a:pt x="4317963" y="203401"/>
                    <a:pt x="4317963" y="454308"/>
                  </a:cubicBezTo>
                  <a:cubicBezTo>
                    <a:pt x="4317963" y="705215"/>
                    <a:pt x="4111847" y="908616"/>
                    <a:pt x="3857589" y="908616"/>
                  </a:cubicBezTo>
                  <a:lnTo>
                    <a:pt x="3857589" y="909230"/>
                  </a:lnTo>
                  <a:lnTo>
                    <a:pt x="1827637" y="909230"/>
                  </a:lnTo>
                  <a:lnTo>
                    <a:pt x="1522837" y="909230"/>
                  </a:lnTo>
                  <a:lnTo>
                    <a:pt x="460373" y="909230"/>
                  </a:lnTo>
                  <a:lnTo>
                    <a:pt x="460373" y="908616"/>
                  </a:lnTo>
                  <a:cubicBezTo>
                    <a:pt x="206116" y="908616"/>
                    <a:pt x="0" y="705215"/>
                    <a:pt x="0" y="454308"/>
                  </a:cubicBezTo>
                  <a:cubicBezTo>
                    <a:pt x="0" y="203401"/>
                    <a:pt x="206116" y="0"/>
                    <a:pt x="460373" y="0"/>
                  </a:cubicBezTo>
                  <a:close/>
                </a:path>
              </a:pathLst>
            </a:custGeom>
            <a:grpFill/>
            <a:ln w="3175">
              <a:solidFill>
                <a:srgbClr val="0070C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</p:grpSp>
      <p:sp>
        <p:nvSpPr>
          <p:cNvPr id="11" name="Oval 26"/>
          <p:cNvSpPr/>
          <p:nvPr/>
        </p:nvSpPr>
        <p:spPr>
          <a:xfrm rot="18900000">
            <a:off x="5469365" y="5197852"/>
            <a:ext cx="1827637" cy="384844"/>
          </a:xfrm>
          <a:custGeom>
            <a:avLst/>
            <a:gdLst/>
            <a:ahLst/>
            <a:cxnLst/>
            <a:rect l="l" t="t" r="r" b="b"/>
            <a:pathLst>
              <a:path w="4317963" h="909230">
                <a:moveTo>
                  <a:pt x="3857589" y="337607"/>
                </a:moveTo>
                <a:cubicBezTo>
                  <a:pt x="3794025" y="337607"/>
                  <a:pt x="3742497" y="389136"/>
                  <a:pt x="3742497" y="452700"/>
                </a:cubicBezTo>
                <a:cubicBezTo>
                  <a:pt x="3742497" y="516264"/>
                  <a:pt x="3794025" y="567793"/>
                  <a:pt x="3857589" y="567793"/>
                </a:cubicBezTo>
                <a:cubicBezTo>
                  <a:pt x="3921153" y="567793"/>
                  <a:pt x="3972683" y="516264"/>
                  <a:pt x="3972683" y="452700"/>
                </a:cubicBezTo>
                <a:cubicBezTo>
                  <a:pt x="3972683" y="389136"/>
                  <a:pt x="3921153" y="337607"/>
                  <a:pt x="3857589" y="337607"/>
                </a:cubicBezTo>
                <a:close/>
                <a:moveTo>
                  <a:pt x="460373" y="337607"/>
                </a:moveTo>
                <a:cubicBezTo>
                  <a:pt x="396809" y="337607"/>
                  <a:pt x="345280" y="389136"/>
                  <a:pt x="345280" y="452700"/>
                </a:cubicBezTo>
                <a:cubicBezTo>
                  <a:pt x="345280" y="516264"/>
                  <a:pt x="396809" y="567793"/>
                  <a:pt x="460373" y="567793"/>
                </a:cubicBezTo>
                <a:cubicBezTo>
                  <a:pt x="523937" y="567793"/>
                  <a:pt x="575466" y="516264"/>
                  <a:pt x="575466" y="452700"/>
                </a:cubicBezTo>
                <a:cubicBezTo>
                  <a:pt x="575466" y="389136"/>
                  <a:pt x="523937" y="337607"/>
                  <a:pt x="460373" y="337607"/>
                </a:cubicBezTo>
                <a:close/>
                <a:moveTo>
                  <a:pt x="460373" y="0"/>
                </a:moveTo>
                <a:lnTo>
                  <a:pt x="1522837" y="0"/>
                </a:lnTo>
                <a:lnTo>
                  <a:pt x="1827637" y="0"/>
                </a:lnTo>
                <a:lnTo>
                  <a:pt x="3857589" y="0"/>
                </a:lnTo>
                <a:cubicBezTo>
                  <a:pt x="4111847" y="0"/>
                  <a:pt x="4317963" y="203401"/>
                  <a:pt x="4317963" y="454308"/>
                </a:cubicBezTo>
                <a:cubicBezTo>
                  <a:pt x="4317963" y="705215"/>
                  <a:pt x="4111847" y="908616"/>
                  <a:pt x="3857589" y="908616"/>
                </a:cubicBezTo>
                <a:lnTo>
                  <a:pt x="3857589" y="909230"/>
                </a:lnTo>
                <a:lnTo>
                  <a:pt x="1827637" y="909230"/>
                </a:lnTo>
                <a:lnTo>
                  <a:pt x="1522837" y="909230"/>
                </a:lnTo>
                <a:lnTo>
                  <a:pt x="460373" y="909230"/>
                </a:lnTo>
                <a:lnTo>
                  <a:pt x="460373" y="908616"/>
                </a:lnTo>
                <a:cubicBezTo>
                  <a:pt x="206116" y="908616"/>
                  <a:pt x="0" y="705215"/>
                  <a:pt x="0" y="454308"/>
                </a:cubicBezTo>
                <a:cubicBezTo>
                  <a:pt x="0" y="203401"/>
                  <a:pt x="206116" y="0"/>
                  <a:pt x="460373" y="0"/>
                </a:cubicBezTo>
                <a:close/>
              </a:path>
            </a:pathLst>
          </a:custGeom>
          <a:solidFill>
            <a:srgbClr val="FF388C">
              <a:alpha val="50196"/>
            </a:srgbClr>
          </a:solidFill>
          <a:ln w="3175">
            <a:solidFill>
              <a:srgbClr val="FF38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grpSp>
        <p:nvGrpSpPr>
          <p:cNvPr id="12" name="Group 11"/>
          <p:cNvGrpSpPr/>
          <p:nvPr/>
        </p:nvGrpSpPr>
        <p:grpSpPr>
          <a:xfrm>
            <a:off x="576055" y="4497115"/>
            <a:ext cx="1464905" cy="666555"/>
            <a:chOff x="260801" y="4990728"/>
            <a:chExt cx="1464905" cy="1177734"/>
          </a:xfrm>
        </p:grpSpPr>
        <p:sp>
          <p:nvSpPr>
            <p:cNvPr id="13" name="Text Placeholder 2"/>
            <p:cNvSpPr txBox="1">
              <a:spLocks/>
            </p:cNvSpPr>
            <p:nvPr/>
          </p:nvSpPr>
          <p:spPr>
            <a:xfrm>
              <a:off x="260801" y="4990728"/>
              <a:ext cx="895646" cy="1177734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bg-BG" sz="1800" b="0" dirty="0">
                  <a:solidFill>
                    <a:schemeClr val="bg1"/>
                  </a:solidFill>
                </a:rPr>
                <a:t>Има връзка</a:t>
              </a:r>
            </a:p>
          </p:txBody>
        </p:sp>
        <p:cxnSp>
          <p:nvCxnSpPr>
            <p:cNvPr id="14" name="Straight Connector 13"/>
            <p:cNvCxnSpPr/>
            <p:nvPr/>
          </p:nvCxnSpPr>
          <p:spPr>
            <a:xfrm>
              <a:off x="260801" y="4991101"/>
              <a:ext cx="1464905" cy="0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2410529" y="5661561"/>
            <a:ext cx="1965677" cy="654862"/>
            <a:chOff x="-450307" y="5011388"/>
            <a:chExt cx="1965677" cy="1157074"/>
          </a:xfrm>
        </p:grpSpPr>
        <p:sp>
          <p:nvSpPr>
            <p:cNvPr id="19" name="Text Placeholder 2"/>
            <p:cNvSpPr txBox="1">
              <a:spLocks/>
            </p:cNvSpPr>
            <p:nvPr/>
          </p:nvSpPr>
          <p:spPr>
            <a:xfrm>
              <a:off x="260800" y="5011388"/>
              <a:ext cx="1254569" cy="1157074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bg-BG" sz="1800" b="0" dirty="0">
                  <a:solidFill>
                    <a:schemeClr val="bg1"/>
                  </a:solidFill>
                </a:rPr>
                <a:t>Подвижен обект</a:t>
              </a:r>
            </a:p>
          </p:txBody>
        </p:sp>
        <p:cxnSp>
          <p:nvCxnSpPr>
            <p:cNvPr id="20" name="Straight Connector 19"/>
            <p:cNvCxnSpPr/>
            <p:nvPr/>
          </p:nvCxnSpPr>
          <p:spPr>
            <a:xfrm>
              <a:off x="-450307" y="5011388"/>
              <a:ext cx="1965677" cy="0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5472804" y="3247986"/>
            <a:ext cx="2879073" cy="1827637"/>
            <a:chOff x="4454722" y="2821549"/>
            <a:chExt cx="2879073" cy="1827637"/>
          </a:xfrm>
        </p:grpSpPr>
        <p:sp>
          <p:nvSpPr>
            <p:cNvPr id="31" name="Oval 26"/>
            <p:cNvSpPr/>
            <p:nvPr/>
          </p:nvSpPr>
          <p:spPr>
            <a:xfrm rot="16200000">
              <a:off x="4961888" y="3542946"/>
              <a:ext cx="1827637" cy="384844"/>
            </a:xfrm>
            <a:custGeom>
              <a:avLst/>
              <a:gdLst/>
              <a:ahLst/>
              <a:cxnLst/>
              <a:rect l="l" t="t" r="r" b="b"/>
              <a:pathLst>
                <a:path w="4317963" h="909230">
                  <a:moveTo>
                    <a:pt x="3857589" y="337607"/>
                  </a:moveTo>
                  <a:cubicBezTo>
                    <a:pt x="3794025" y="337607"/>
                    <a:pt x="3742497" y="389136"/>
                    <a:pt x="3742497" y="452700"/>
                  </a:cubicBezTo>
                  <a:cubicBezTo>
                    <a:pt x="3742497" y="516264"/>
                    <a:pt x="3794025" y="567793"/>
                    <a:pt x="3857589" y="567793"/>
                  </a:cubicBezTo>
                  <a:cubicBezTo>
                    <a:pt x="3921153" y="567793"/>
                    <a:pt x="3972683" y="516264"/>
                    <a:pt x="3972683" y="452700"/>
                  </a:cubicBezTo>
                  <a:cubicBezTo>
                    <a:pt x="3972683" y="389136"/>
                    <a:pt x="3921153" y="337607"/>
                    <a:pt x="3857589" y="337607"/>
                  </a:cubicBezTo>
                  <a:close/>
                  <a:moveTo>
                    <a:pt x="460373" y="337607"/>
                  </a:moveTo>
                  <a:cubicBezTo>
                    <a:pt x="396809" y="337607"/>
                    <a:pt x="345280" y="389136"/>
                    <a:pt x="345280" y="452700"/>
                  </a:cubicBezTo>
                  <a:cubicBezTo>
                    <a:pt x="345280" y="516264"/>
                    <a:pt x="396809" y="567793"/>
                    <a:pt x="460373" y="567793"/>
                  </a:cubicBezTo>
                  <a:cubicBezTo>
                    <a:pt x="523937" y="567793"/>
                    <a:pt x="575466" y="516264"/>
                    <a:pt x="575466" y="452700"/>
                  </a:cubicBezTo>
                  <a:cubicBezTo>
                    <a:pt x="575466" y="389136"/>
                    <a:pt x="523937" y="337607"/>
                    <a:pt x="460373" y="337607"/>
                  </a:cubicBezTo>
                  <a:close/>
                  <a:moveTo>
                    <a:pt x="460373" y="0"/>
                  </a:moveTo>
                  <a:lnTo>
                    <a:pt x="1522837" y="0"/>
                  </a:lnTo>
                  <a:lnTo>
                    <a:pt x="1827637" y="0"/>
                  </a:lnTo>
                  <a:lnTo>
                    <a:pt x="3857589" y="0"/>
                  </a:lnTo>
                  <a:cubicBezTo>
                    <a:pt x="4111847" y="0"/>
                    <a:pt x="4317963" y="203401"/>
                    <a:pt x="4317963" y="454308"/>
                  </a:cubicBezTo>
                  <a:cubicBezTo>
                    <a:pt x="4317963" y="705215"/>
                    <a:pt x="4111847" y="908616"/>
                    <a:pt x="3857589" y="908616"/>
                  </a:cubicBezTo>
                  <a:lnTo>
                    <a:pt x="3857589" y="909230"/>
                  </a:lnTo>
                  <a:lnTo>
                    <a:pt x="1827637" y="909230"/>
                  </a:lnTo>
                  <a:lnTo>
                    <a:pt x="1522837" y="909230"/>
                  </a:lnTo>
                  <a:lnTo>
                    <a:pt x="460373" y="909230"/>
                  </a:lnTo>
                  <a:lnTo>
                    <a:pt x="460373" y="908616"/>
                  </a:lnTo>
                  <a:cubicBezTo>
                    <a:pt x="206116" y="908616"/>
                    <a:pt x="0" y="705215"/>
                    <a:pt x="0" y="454308"/>
                  </a:cubicBezTo>
                  <a:cubicBezTo>
                    <a:pt x="0" y="203401"/>
                    <a:pt x="206116" y="0"/>
                    <a:pt x="460373" y="0"/>
                  </a:cubicBezTo>
                  <a:close/>
                </a:path>
              </a:pathLst>
            </a:custGeom>
            <a:solidFill>
              <a:srgbClr val="4F81BD">
                <a:alpha val="50196"/>
              </a:srgbClr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32" name="Oval 26"/>
            <p:cNvSpPr/>
            <p:nvPr/>
          </p:nvSpPr>
          <p:spPr>
            <a:xfrm rot="18900000">
              <a:off x="4454722" y="3333009"/>
              <a:ext cx="1827637" cy="384844"/>
            </a:xfrm>
            <a:custGeom>
              <a:avLst/>
              <a:gdLst/>
              <a:ahLst/>
              <a:cxnLst/>
              <a:rect l="l" t="t" r="r" b="b"/>
              <a:pathLst>
                <a:path w="4317963" h="909230">
                  <a:moveTo>
                    <a:pt x="3857589" y="337607"/>
                  </a:moveTo>
                  <a:cubicBezTo>
                    <a:pt x="3794025" y="337607"/>
                    <a:pt x="3742497" y="389136"/>
                    <a:pt x="3742497" y="452700"/>
                  </a:cubicBezTo>
                  <a:cubicBezTo>
                    <a:pt x="3742497" y="516264"/>
                    <a:pt x="3794025" y="567793"/>
                    <a:pt x="3857589" y="567793"/>
                  </a:cubicBezTo>
                  <a:cubicBezTo>
                    <a:pt x="3921153" y="567793"/>
                    <a:pt x="3972683" y="516264"/>
                    <a:pt x="3972683" y="452700"/>
                  </a:cubicBezTo>
                  <a:cubicBezTo>
                    <a:pt x="3972683" y="389136"/>
                    <a:pt x="3921153" y="337607"/>
                    <a:pt x="3857589" y="337607"/>
                  </a:cubicBezTo>
                  <a:close/>
                  <a:moveTo>
                    <a:pt x="460373" y="337607"/>
                  </a:moveTo>
                  <a:cubicBezTo>
                    <a:pt x="396809" y="337607"/>
                    <a:pt x="345280" y="389136"/>
                    <a:pt x="345280" y="452700"/>
                  </a:cubicBezTo>
                  <a:cubicBezTo>
                    <a:pt x="345280" y="516264"/>
                    <a:pt x="396809" y="567793"/>
                    <a:pt x="460373" y="567793"/>
                  </a:cubicBezTo>
                  <a:cubicBezTo>
                    <a:pt x="523937" y="567793"/>
                    <a:pt x="575466" y="516264"/>
                    <a:pt x="575466" y="452700"/>
                  </a:cubicBezTo>
                  <a:cubicBezTo>
                    <a:pt x="575466" y="389136"/>
                    <a:pt x="523937" y="337607"/>
                    <a:pt x="460373" y="337607"/>
                  </a:cubicBezTo>
                  <a:close/>
                  <a:moveTo>
                    <a:pt x="460373" y="0"/>
                  </a:moveTo>
                  <a:lnTo>
                    <a:pt x="1522837" y="0"/>
                  </a:lnTo>
                  <a:lnTo>
                    <a:pt x="1827637" y="0"/>
                  </a:lnTo>
                  <a:lnTo>
                    <a:pt x="3857589" y="0"/>
                  </a:lnTo>
                  <a:cubicBezTo>
                    <a:pt x="4111847" y="0"/>
                    <a:pt x="4317963" y="203401"/>
                    <a:pt x="4317963" y="454308"/>
                  </a:cubicBezTo>
                  <a:cubicBezTo>
                    <a:pt x="4317963" y="705215"/>
                    <a:pt x="4111847" y="908616"/>
                    <a:pt x="3857589" y="908616"/>
                  </a:cubicBezTo>
                  <a:lnTo>
                    <a:pt x="3857589" y="909230"/>
                  </a:lnTo>
                  <a:lnTo>
                    <a:pt x="1827637" y="909230"/>
                  </a:lnTo>
                  <a:lnTo>
                    <a:pt x="1522837" y="909230"/>
                  </a:lnTo>
                  <a:lnTo>
                    <a:pt x="460373" y="909230"/>
                  </a:lnTo>
                  <a:lnTo>
                    <a:pt x="460373" y="908616"/>
                  </a:lnTo>
                  <a:cubicBezTo>
                    <a:pt x="206116" y="908616"/>
                    <a:pt x="0" y="705215"/>
                    <a:pt x="0" y="454308"/>
                  </a:cubicBezTo>
                  <a:cubicBezTo>
                    <a:pt x="0" y="203401"/>
                    <a:pt x="206116" y="0"/>
                    <a:pt x="460373" y="0"/>
                  </a:cubicBezTo>
                  <a:close/>
                </a:path>
              </a:pathLst>
            </a:custGeom>
            <a:solidFill>
              <a:srgbClr val="4F81BD">
                <a:alpha val="50196"/>
              </a:srgbClr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33" name="Oval 26"/>
            <p:cNvSpPr/>
            <p:nvPr/>
          </p:nvSpPr>
          <p:spPr>
            <a:xfrm rot="2436277">
              <a:off x="5506158" y="3293442"/>
              <a:ext cx="1827637" cy="384844"/>
            </a:xfrm>
            <a:custGeom>
              <a:avLst/>
              <a:gdLst/>
              <a:ahLst/>
              <a:cxnLst/>
              <a:rect l="l" t="t" r="r" b="b"/>
              <a:pathLst>
                <a:path w="4317963" h="909230">
                  <a:moveTo>
                    <a:pt x="3857589" y="337607"/>
                  </a:moveTo>
                  <a:cubicBezTo>
                    <a:pt x="3794025" y="337607"/>
                    <a:pt x="3742497" y="389136"/>
                    <a:pt x="3742497" y="452700"/>
                  </a:cubicBezTo>
                  <a:cubicBezTo>
                    <a:pt x="3742497" y="516264"/>
                    <a:pt x="3794025" y="567793"/>
                    <a:pt x="3857589" y="567793"/>
                  </a:cubicBezTo>
                  <a:cubicBezTo>
                    <a:pt x="3921153" y="567793"/>
                    <a:pt x="3972683" y="516264"/>
                    <a:pt x="3972683" y="452700"/>
                  </a:cubicBezTo>
                  <a:cubicBezTo>
                    <a:pt x="3972683" y="389136"/>
                    <a:pt x="3921153" y="337607"/>
                    <a:pt x="3857589" y="337607"/>
                  </a:cubicBezTo>
                  <a:close/>
                  <a:moveTo>
                    <a:pt x="460373" y="337607"/>
                  </a:moveTo>
                  <a:cubicBezTo>
                    <a:pt x="396809" y="337607"/>
                    <a:pt x="345280" y="389136"/>
                    <a:pt x="345280" y="452700"/>
                  </a:cubicBezTo>
                  <a:cubicBezTo>
                    <a:pt x="345280" y="516264"/>
                    <a:pt x="396809" y="567793"/>
                    <a:pt x="460373" y="567793"/>
                  </a:cubicBezTo>
                  <a:cubicBezTo>
                    <a:pt x="523937" y="567793"/>
                    <a:pt x="575466" y="516264"/>
                    <a:pt x="575466" y="452700"/>
                  </a:cubicBezTo>
                  <a:cubicBezTo>
                    <a:pt x="575466" y="389136"/>
                    <a:pt x="523937" y="337607"/>
                    <a:pt x="460373" y="337607"/>
                  </a:cubicBezTo>
                  <a:close/>
                  <a:moveTo>
                    <a:pt x="460373" y="0"/>
                  </a:moveTo>
                  <a:lnTo>
                    <a:pt x="1522837" y="0"/>
                  </a:lnTo>
                  <a:lnTo>
                    <a:pt x="1827637" y="0"/>
                  </a:lnTo>
                  <a:lnTo>
                    <a:pt x="3857589" y="0"/>
                  </a:lnTo>
                  <a:cubicBezTo>
                    <a:pt x="4111847" y="0"/>
                    <a:pt x="4317963" y="203401"/>
                    <a:pt x="4317963" y="454308"/>
                  </a:cubicBezTo>
                  <a:cubicBezTo>
                    <a:pt x="4317963" y="705215"/>
                    <a:pt x="4111847" y="908616"/>
                    <a:pt x="3857589" y="908616"/>
                  </a:cubicBezTo>
                  <a:lnTo>
                    <a:pt x="3857589" y="909230"/>
                  </a:lnTo>
                  <a:lnTo>
                    <a:pt x="1827637" y="909230"/>
                  </a:lnTo>
                  <a:lnTo>
                    <a:pt x="1522837" y="909230"/>
                  </a:lnTo>
                  <a:lnTo>
                    <a:pt x="460373" y="909230"/>
                  </a:lnTo>
                  <a:lnTo>
                    <a:pt x="460373" y="908616"/>
                  </a:lnTo>
                  <a:cubicBezTo>
                    <a:pt x="206116" y="908616"/>
                    <a:pt x="0" y="705215"/>
                    <a:pt x="0" y="454308"/>
                  </a:cubicBezTo>
                  <a:cubicBezTo>
                    <a:pt x="0" y="203401"/>
                    <a:pt x="206116" y="0"/>
                    <a:pt x="460373" y="0"/>
                  </a:cubicBezTo>
                  <a:close/>
                </a:path>
              </a:pathLst>
            </a:custGeom>
            <a:solidFill>
              <a:srgbClr val="4F81BD">
                <a:alpha val="50196"/>
              </a:srgbClr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6888480" y="2247202"/>
            <a:ext cx="1950212" cy="1000784"/>
            <a:chOff x="-504098" y="4990728"/>
            <a:chExt cx="1950212" cy="1768282"/>
          </a:xfrm>
        </p:grpSpPr>
        <p:sp>
          <p:nvSpPr>
            <p:cNvPr id="37" name="Text Placeholder 2"/>
            <p:cNvSpPr txBox="1">
              <a:spLocks/>
            </p:cNvSpPr>
            <p:nvPr/>
          </p:nvSpPr>
          <p:spPr>
            <a:xfrm>
              <a:off x="-504098" y="4990728"/>
              <a:ext cx="1950212" cy="1177734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bg-BG" sz="1800" b="0" dirty="0">
                  <a:solidFill>
                    <a:schemeClr val="bg1"/>
                  </a:solidFill>
                </a:rPr>
                <a:t>Само преместен, а не е завъртян</a:t>
              </a:r>
            </a:p>
          </p:txBody>
        </p:sp>
        <p:cxnSp>
          <p:nvCxnSpPr>
            <p:cNvPr id="38" name="Straight Connector 37"/>
            <p:cNvCxnSpPr/>
            <p:nvPr/>
          </p:nvCxnSpPr>
          <p:spPr>
            <a:xfrm>
              <a:off x="-504098" y="4990728"/>
              <a:ext cx="0" cy="1768282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40" name="Group 39"/>
          <p:cNvGrpSpPr/>
          <p:nvPr/>
        </p:nvGrpSpPr>
        <p:grpSpPr>
          <a:xfrm>
            <a:off x="533545" y="2293738"/>
            <a:ext cx="1464905" cy="668695"/>
            <a:chOff x="260801" y="3809586"/>
            <a:chExt cx="1464905" cy="1181515"/>
          </a:xfrm>
        </p:grpSpPr>
        <p:sp>
          <p:nvSpPr>
            <p:cNvPr id="41" name="Text Placeholder 2"/>
            <p:cNvSpPr txBox="1">
              <a:spLocks/>
            </p:cNvSpPr>
            <p:nvPr/>
          </p:nvSpPr>
          <p:spPr>
            <a:xfrm>
              <a:off x="260801" y="3809586"/>
              <a:ext cx="895646" cy="1177734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bg-BG" sz="1800" b="0" dirty="0">
                  <a:solidFill>
                    <a:schemeClr val="bg1"/>
                  </a:solidFill>
                </a:rPr>
                <a:t>Има връзка</a:t>
              </a:r>
            </a:p>
          </p:txBody>
        </p:sp>
        <p:cxnSp>
          <p:nvCxnSpPr>
            <p:cNvPr id="42" name="Straight Connector 41"/>
            <p:cNvCxnSpPr/>
            <p:nvPr/>
          </p:nvCxnSpPr>
          <p:spPr>
            <a:xfrm>
              <a:off x="260801" y="4991101"/>
              <a:ext cx="1464905" cy="0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3423652853"/>
      </p:ext>
    </p:extLst>
  </p:cSld>
  <p:clrMapOvr>
    <a:masterClrMapping/>
  </p:clrMapOvr>
  <p:transition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bg-BG" dirty="0"/>
              <a:t>Обектите са свързани като родител-дете</a:t>
            </a:r>
          </a:p>
          <a:p>
            <a:pPr lvl="1"/>
            <a:r>
              <a:rPr lang="bg-BG" dirty="0"/>
              <a:t>Промяната на родителя влияе изцяло на децата, включително и на ориентацията им</a:t>
            </a:r>
          </a:p>
        </p:txBody>
      </p:sp>
      <p:sp>
        <p:nvSpPr>
          <p:cNvPr id="3" name="Oval 26"/>
          <p:cNvSpPr/>
          <p:nvPr/>
        </p:nvSpPr>
        <p:spPr>
          <a:xfrm rot="16200000">
            <a:off x="1304288" y="3573515"/>
            <a:ext cx="1827637" cy="384844"/>
          </a:xfrm>
          <a:custGeom>
            <a:avLst/>
            <a:gdLst/>
            <a:ahLst/>
            <a:cxnLst/>
            <a:rect l="l" t="t" r="r" b="b"/>
            <a:pathLst>
              <a:path w="4317963" h="909230">
                <a:moveTo>
                  <a:pt x="3857589" y="337607"/>
                </a:moveTo>
                <a:cubicBezTo>
                  <a:pt x="3794025" y="337607"/>
                  <a:pt x="3742497" y="389136"/>
                  <a:pt x="3742497" y="452700"/>
                </a:cubicBezTo>
                <a:cubicBezTo>
                  <a:pt x="3742497" y="516264"/>
                  <a:pt x="3794025" y="567793"/>
                  <a:pt x="3857589" y="567793"/>
                </a:cubicBezTo>
                <a:cubicBezTo>
                  <a:pt x="3921153" y="567793"/>
                  <a:pt x="3972683" y="516264"/>
                  <a:pt x="3972683" y="452700"/>
                </a:cubicBezTo>
                <a:cubicBezTo>
                  <a:pt x="3972683" y="389136"/>
                  <a:pt x="3921153" y="337607"/>
                  <a:pt x="3857589" y="337607"/>
                </a:cubicBezTo>
                <a:close/>
                <a:moveTo>
                  <a:pt x="460373" y="337607"/>
                </a:moveTo>
                <a:cubicBezTo>
                  <a:pt x="396809" y="337607"/>
                  <a:pt x="345280" y="389136"/>
                  <a:pt x="345280" y="452700"/>
                </a:cubicBezTo>
                <a:cubicBezTo>
                  <a:pt x="345280" y="516264"/>
                  <a:pt x="396809" y="567793"/>
                  <a:pt x="460373" y="567793"/>
                </a:cubicBezTo>
                <a:cubicBezTo>
                  <a:pt x="523937" y="567793"/>
                  <a:pt x="575466" y="516264"/>
                  <a:pt x="575466" y="452700"/>
                </a:cubicBezTo>
                <a:cubicBezTo>
                  <a:pt x="575466" y="389136"/>
                  <a:pt x="523937" y="337607"/>
                  <a:pt x="460373" y="337607"/>
                </a:cubicBezTo>
                <a:close/>
                <a:moveTo>
                  <a:pt x="460373" y="0"/>
                </a:moveTo>
                <a:lnTo>
                  <a:pt x="1522837" y="0"/>
                </a:lnTo>
                <a:lnTo>
                  <a:pt x="1827637" y="0"/>
                </a:lnTo>
                <a:lnTo>
                  <a:pt x="3857589" y="0"/>
                </a:lnTo>
                <a:cubicBezTo>
                  <a:pt x="4111847" y="0"/>
                  <a:pt x="4317963" y="203401"/>
                  <a:pt x="4317963" y="454308"/>
                </a:cubicBezTo>
                <a:cubicBezTo>
                  <a:pt x="4317963" y="705215"/>
                  <a:pt x="4111847" y="908616"/>
                  <a:pt x="3857589" y="908616"/>
                </a:cubicBezTo>
                <a:lnTo>
                  <a:pt x="3857589" y="909230"/>
                </a:lnTo>
                <a:lnTo>
                  <a:pt x="1827637" y="909230"/>
                </a:lnTo>
                <a:lnTo>
                  <a:pt x="1522837" y="909230"/>
                </a:lnTo>
                <a:lnTo>
                  <a:pt x="460373" y="909230"/>
                </a:lnTo>
                <a:lnTo>
                  <a:pt x="460373" y="908616"/>
                </a:lnTo>
                <a:cubicBezTo>
                  <a:pt x="206116" y="908616"/>
                  <a:pt x="0" y="705215"/>
                  <a:pt x="0" y="454308"/>
                </a:cubicBezTo>
                <a:cubicBezTo>
                  <a:pt x="0" y="203401"/>
                  <a:pt x="206116" y="0"/>
                  <a:pt x="460373" y="0"/>
                </a:cubicBezTo>
                <a:close/>
              </a:path>
            </a:pathLst>
          </a:custGeom>
          <a:solidFill>
            <a:srgbClr val="4F81BD">
              <a:alpha val="50196"/>
            </a:srgbClr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4" name="Oval 26"/>
          <p:cNvSpPr/>
          <p:nvPr/>
        </p:nvSpPr>
        <p:spPr>
          <a:xfrm rot="16200000">
            <a:off x="1304288" y="5009235"/>
            <a:ext cx="1827637" cy="384844"/>
          </a:xfrm>
          <a:custGeom>
            <a:avLst/>
            <a:gdLst/>
            <a:ahLst/>
            <a:cxnLst/>
            <a:rect l="l" t="t" r="r" b="b"/>
            <a:pathLst>
              <a:path w="4317963" h="909230">
                <a:moveTo>
                  <a:pt x="3857589" y="337607"/>
                </a:moveTo>
                <a:cubicBezTo>
                  <a:pt x="3794025" y="337607"/>
                  <a:pt x="3742497" y="389136"/>
                  <a:pt x="3742497" y="452700"/>
                </a:cubicBezTo>
                <a:cubicBezTo>
                  <a:pt x="3742497" y="516264"/>
                  <a:pt x="3794025" y="567793"/>
                  <a:pt x="3857589" y="567793"/>
                </a:cubicBezTo>
                <a:cubicBezTo>
                  <a:pt x="3921153" y="567793"/>
                  <a:pt x="3972683" y="516264"/>
                  <a:pt x="3972683" y="452700"/>
                </a:cubicBezTo>
                <a:cubicBezTo>
                  <a:pt x="3972683" y="389136"/>
                  <a:pt x="3921153" y="337607"/>
                  <a:pt x="3857589" y="337607"/>
                </a:cubicBezTo>
                <a:close/>
                <a:moveTo>
                  <a:pt x="460373" y="337607"/>
                </a:moveTo>
                <a:cubicBezTo>
                  <a:pt x="396809" y="337607"/>
                  <a:pt x="345280" y="389136"/>
                  <a:pt x="345280" y="452700"/>
                </a:cubicBezTo>
                <a:cubicBezTo>
                  <a:pt x="345280" y="516264"/>
                  <a:pt x="396809" y="567793"/>
                  <a:pt x="460373" y="567793"/>
                </a:cubicBezTo>
                <a:cubicBezTo>
                  <a:pt x="523937" y="567793"/>
                  <a:pt x="575466" y="516264"/>
                  <a:pt x="575466" y="452700"/>
                </a:cubicBezTo>
                <a:cubicBezTo>
                  <a:pt x="575466" y="389136"/>
                  <a:pt x="523937" y="337607"/>
                  <a:pt x="460373" y="337607"/>
                </a:cubicBezTo>
                <a:close/>
                <a:moveTo>
                  <a:pt x="460373" y="0"/>
                </a:moveTo>
                <a:lnTo>
                  <a:pt x="1522837" y="0"/>
                </a:lnTo>
                <a:lnTo>
                  <a:pt x="1827637" y="0"/>
                </a:lnTo>
                <a:lnTo>
                  <a:pt x="3857589" y="0"/>
                </a:lnTo>
                <a:cubicBezTo>
                  <a:pt x="4111847" y="0"/>
                  <a:pt x="4317963" y="203401"/>
                  <a:pt x="4317963" y="454308"/>
                </a:cubicBezTo>
                <a:cubicBezTo>
                  <a:pt x="4317963" y="705215"/>
                  <a:pt x="4111847" y="908616"/>
                  <a:pt x="3857589" y="908616"/>
                </a:cubicBezTo>
                <a:lnTo>
                  <a:pt x="3857589" y="909230"/>
                </a:lnTo>
                <a:lnTo>
                  <a:pt x="1827637" y="909230"/>
                </a:lnTo>
                <a:lnTo>
                  <a:pt x="1522837" y="909230"/>
                </a:lnTo>
                <a:lnTo>
                  <a:pt x="460373" y="909230"/>
                </a:lnTo>
                <a:lnTo>
                  <a:pt x="460373" y="908616"/>
                </a:lnTo>
                <a:cubicBezTo>
                  <a:pt x="206116" y="908616"/>
                  <a:pt x="0" y="705215"/>
                  <a:pt x="0" y="454308"/>
                </a:cubicBezTo>
                <a:cubicBezTo>
                  <a:pt x="0" y="203401"/>
                  <a:pt x="206116" y="0"/>
                  <a:pt x="460373" y="0"/>
                </a:cubicBezTo>
                <a:close/>
              </a:path>
            </a:pathLst>
          </a:custGeom>
          <a:solidFill>
            <a:srgbClr val="FF388C">
              <a:alpha val="50196"/>
            </a:srgbClr>
          </a:solidFill>
          <a:ln w="3175">
            <a:solidFill>
              <a:srgbClr val="FF38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5" name="Oval 26"/>
          <p:cNvSpPr/>
          <p:nvPr/>
        </p:nvSpPr>
        <p:spPr>
          <a:xfrm rot="18900000">
            <a:off x="797122" y="3363578"/>
            <a:ext cx="1827637" cy="384844"/>
          </a:xfrm>
          <a:custGeom>
            <a:avLst/>
            <a:gdLst/>
            <a:ahLst/>
            <a:cxnLst/>
            <a:rect l="l" t="t" r="r" b="b"/>
            <a:pathLst>
              <a:path w="4317963" h="909230">
                <a:moveTo>
                  <a:pt x="3857589" y="337607"/>
                </a:moveTo>
                <a:cubicBezTo>
                  <a:pt x="3794025" y="337607"/>
                  <a:pt x="3742497" y="389136"/>
                  <a:pt x="3742497" y="452700"/>
                </a:cubicBezTo>
                <a:cubicBezTo>
                  <a:pt x="3742497" y="516264"/>
                  <a:pt x="3794025" y="567793"/>
                  <a:pt x="3857589" y="567793"/>
                </a:cubicBezTo>
                <a:cubicBezTo>
                  <a:pt x="3921153" y="567793"/>
                  <a:pt x="3972683" y="516264"/>
                  <a:pt x="3972683" y="452700"/>
                </a:cubicBezTo>
                <a:cubicBezTo>
                  <a:pt x="3972683" y="389136"/>
                  <a:pt x="3921153" y="337607"/>
                  <a:pt x="3857589" y="337607"/>
                </a:cubicBezTo>
                <a:close/>
                <a:moveTo>
                  <a:pt x="460373" y="337607"/>
                </a:moveTo>
                <a:cubicBezTo>
                  <a:pt x="396809" y="337607"/>
                  <a:pt x="345280" y="389136"/>
                  <a:pt x="345280" y="452700"/>
                </a:cubicBezTo>
                <a:cubicBezTo>
                  <a:pt x="345280" y="516264"/>
                  <a:pt x="396809" y="567793"/>
                  <a:pt x="460373" y="567793"/>
                </a:cubicBezTo>
                <a:cubicBezTo>
                  <a:pt x="523937" y="567793"/>
                  <a:pt x="575466" y="516264"/>
                  <a:pt x="575466" y="452700"/>
                </a:cubicBezTo>
                <a:cubicBezTo>
                  <a:pt x="575466" y="389136"/>
                  <a:pt x="523937" y="337607"/>
                  <a:pt x="460373" y="337607"/>
                </a:cubicBezTo>
                <a:close/>
                <a:moveTo>
                  <a:pt x="460373" y="0"/>
                </a:moveTo>
                <a:lnTo>
                  <a:pt x="1522837" y="0"/>
                </a:lnTo>
                <a:lnTo>
                  <a:pt x="1827637" y="0"/>
                </a:lnTo>
                <a:lnTo>
                  <a:pt x="3857589" y="0"/>
                </a:lnTo>
                <a:cubicBezTo>
                  <a:pt x="4111847" y="0"/>
                  <a:pt x="4317963" y="203401"/>
                  <a:pt x="4317963" y="454308"/>
                </a:cubicBezTo>
                <a:cubicBezTo>
                  <a:pt x="4317963" y="705215"/>
                  <a:pt x="4111847" y="908616"/>
                  <a:pt x="3857589" y="908616"/>
                </a:cubicBezTo>
                <a:lnTo>
                  <a:pt x="3857589" y="909230"/>
                </a:lnTo>
                <a:lnTo>
                  <a:pt x="1827637" y="909230"/>
                </a:lnTo>
                <a:lnTo>
                  <a:pt x="1522837" y="909230"/>
                </a:lnTo>
                <a:lnTo>
                  <a:pt x="460373" y="909230"/>
                </a:lnTo>
                <a:lnTo>
                  <a:pt x="460373" y="908616"/>
                </a:lnTo>
                <a:cubicBezTo>
                  <a:pt x="206116" y="908616"/>
                  <a:pt x="0" y="705215"/>
                  <a:pt x="0" y="454308"/>
                </a:cubicBezTo>
                <a:cubicBezTo>
                  <a:pt x="0" y="203401"/>
                  <a:pt x="206116" y="0"/>
                  <a:pt x="460373" y="0"/>
                </a:cubicBezTo>
                <a:close/>
              </a:path>
            </a:pathLst>
          </a:custGeom>
          <a:solidFill>
            <a:srgbClr val="4F81BD">
              <a:alpha val="50196"/>
            </a:srgbClr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6" name="Oval 26"/>
          <p:cNvSpPr/>
          <p:nvPr/>
        </p:nvSpPr>
        <p:spPr>
          <a:xfrm rot="2436277">
            <a:off x="1848558" y="3324011"/>
            <a:ext cx="1827637" cy="384844"/>
          </a:xfrm>
          <a:custGeom>
            <a:avLst/>
            <a:gdLst/>
            <a:ahLst/>
            <a:cxnLst/>
            <a:rect l="l" t="t" r="r" b="b"/>
            <a:pathLst>
              <a:path w="4317963" h="909230">
                <a:moveTo>
                  <a:pt x="3857589" y="337607"/>
                </a:moveTo>
                <a:cubicBezTo>
                  <a:pt x="3794025" y="337607"/>
                  <a:pt x="3742497" y="389136"/>
                  <a:pt x="3742497" y="452700"/>
                </a:cubicBezTo>
                <a:cubicBezTo>
                  <a:pt x="3742497" y="516264"/>
                  <a:pt x="3794025" y="567793"/>
                  <a:pt x="3857589" y="567793"/>
                </a:cubicBezTo>
                <a:cubicBezTo>
                  <a:pt x="3921153" y="567793"/>
                  <a:pt x="3972683" y="516264"/>
                  <a:pt x="3972683" y="452700"/>
                </a:cubicBezTo>
                <a:cubicBezTo>
                  <a:pt x="3972683" y="389136"/>
                  <a:pt x="3921153" y="337607"/>
                  <a:pt x="3857589" y="337607"/>
                </a:cubicBezTo>
                <a:close/>
                <a:moveTo>
                  <a:pt x="460373" y="337607"/>
                </a:moveTo>
                <a:cubicBezTo>
                  <a:pt x="396809" y="337607"/>
                  <a:pt x="345280" y="389136"/>
                  <a:pt x="345280" y="452700"/>
                </a:cubicBezTo>
                <a:cubicBezTo>
                  <a:pt x="345280" y="516264"/>
                  <a:pt x="396809" y="567793"/>
                  <a:pt x="460373" y="567793"/>
                </a:cubicBezTo>
                <a:cubicBezTo>
                  <a:pt x="523937" y="567793"/>
                  <a:pt x="575466" y="516264"/>
                  <a:pt x="575466" y="452700"/>
                </a:cubicBezTo>
                <a:cubicBezTo>
                  <a:pt x="575466" y="389136"/>
                  <a:pt x="523937" y="337607"/>
                  <a:pt x="460373" y="337607"/>
                </a:cubicBezTo>
                <a:close/>
                <a:moveTo>
                  <a:pt x="460373" y="0"/>
                </a:moveTo>
                <a:lnTo>
                  <a:pt x="1522837" y="0"/>
                </a:lnTo>
                <a:lnTo>
                  <a:pt x="1827637" y="0"/>
                </a:lnTo>
                <a:lnTo>
                  <a:pt x="3857589" y="0"/>
                </a:lnTo>
                <a:cubicBezTo>
                  <a:pt x="4111847" y="0"/>
                  <a:pt x="4317963" y="203401"/>
                  <a:pt x="4317963" y="454308"/>
                </a:cubicBezTo>
                <a:cubicBezTo>
                  <a:pt x="4317963" y="705215"/>
                  <a:pt x="4111847" y="908616"/>
                  <a:pt x="3857589" y="908616"/>
                </a:cubicBezTo>
                <a:lnTo>
                  <a:pt x="3857589" y="909230"/>
                </a:lnTo>
                <a:lnTo>
                  <a:pt x="1827637" y="909230"/>
                </a:lnTo>
                <a:lnTo>
                  <a:pt x="1522837" y="909230"/>
                </a:lnTo>
                <a:lnTo>
                  <a:pt x="460373" y="909230"/>
                </a:lnTo>
                <a:lnTo>
                  <a:pt x="460373" y="908616"/>
                </a:lnTo>
                <a:cubicBezTo>
                  <a:pt x="206116" y="908616"/>
                  <a:pt x="0" y="705215"/>
                  <a:pt x="0" y="454308"/>
                </a:cubicBezTo>
                <a:cubicBezTo>
                  <a:pt x="0" y="203401"/>
                  <a:pt x="206116" y="0"/>
                  <a:pt x="460373" y="0"/>
                </a:cubicBezTo>
                <a:close/>
              </a:path>
            </a:pathLst>
          </a:custGeom>
          <a:solidFill>
            <a:srgbClr val="4F81BD">
              <a:alpha val="50196"/>
            </a:srgbClr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8" name="Oval 26"/>
          <p:cNvSpPr/>
          <p:nvPr/>
        </p:nvSpPr>
        <p:spPr>
          <a:xfrm rot="16200000">
            <a:off x="4961888" y="4978666"/>
            <a:ext cx="1827637" cy="384844"/>
          </a:xfrm>
          <a:custGeom>
            <a:avLst/>
            <a:gdLst/>
            <a:ahLst/>
            <a:cxnLst/>
            <a:rect l="l" t="t" r="r" b="b"/>
            <a:pathLst>
              <a:path w="4317963" h="909230">
                <a:moveTo>
                  <a:pt x="3857589" y="337607"/>
                </a:moveTo>
                <a:cubicBezTo>
                  <a:pt x="3794025" y="337607"/>
                  <a:pt x="3742497" y="389136"/>
                  <a:pt x="3742497" y="452700"/>
                </a:cubicBezTo>
                <a:cubicBezTo>
                  <a:pt x="3742497" y="516264"/>
                  <a:pt x="3794025" y="567793"/>
                  <a:pt x="3857589" y="567793"/>
                </a:cubicBezTo>
                <a:cubicBezTo>
                  <a:pt x="3921153" y="567793"/>
                  <a:pt x="3972683" y="516264"/>
                  <a:pt x="3972683" y="452700"/>
                </a:cubicBezTo>
                <a:cubicBezTo>
                  <a:pt x="3972683" y="389136"/>
                  <a:pt x="3921153" y="337607"/>
                  <a:pt x="3857589" y="337607"/>
                </a:cubicBezTo>
                <a:close/>
                <a:moveTo>
                  <a:pt x="460373" y="337607"/>
                </a:moveTo>
                <a:cubicBezTo>
                  <a:pt x="396809" y="337607"/>
                  <a:pt x="345280" y="389136"/>
                  <a:pt x="345280" y="452700"/>
                </a:cubicBezTo>
                <a:cubicBezTo>
                  <a:pt x="345280" y="516264"/>
                  <a:pt x="396809" y="567793"/>
                  <a:pt x="460373" y="567793"/>
                </a:cubicBezTo>
                <a:cubicBezTo>
                  <a:pt x="523937" y="567793"/>
                  <a:pt x="575466" y="516264"/>
                  <a:pt x="575466" y="452700"/>
                </a:cubicBezTo>
                <a:cubicBezTo>
                  <a:pt x="575466" y="389136"/>
                  <a:pt x="523937" y="337607"/>
                  <a:pt x="460373" y="337607"/>
                </a:cubicBezTo>
                <a:close/>
                <a:moveTo>
                  <a:pt x="460373" y="0"/>
                </a:moveTo>
                <a:lnTo>
                  <a:pt x="1522837" y="0"/>
                </a:lnTo>
                <a:lnTo>
                  <a:pt x="1827637" y="0"/>
                </a:lnTo>
                <a:lnTo>
                  <a:pt x="3857589" y="0"/>
                </a:lnTo>
                <a:cubicBezTo>
                  <a:pt x="4111847" y="0"/>
                  <a:pt x="4317963" y="203401"/>
                  <a:pt x="4317963" y="454308"/>
                </a:cubicBezTo>
                <a:cubicBezTo>
                  <a:pt x="4317963" y="705215"/>
                  <a:pt x="4111847" y="908616"/>
                  <a:pt x="3857589" y="908616"/>
                </a:cubicBezTo>
                <a:lnTo>
                  <a:pt x="3857589" y="909230"/>
                </a:lnTo>
                <a:lnTo>
                  <a:pt x="1827637" y="909230"/>
                </a:lnTo>
                <a:lnTo>
                  <a:pt x="1522837" y="909230"/>
                </a:lnTo>
                <a:lnTo>
                  <a:pt x="460373" y="909230"/>
                </a:lnTo>
                <a:lnTo>
                  <a:pt x="460373" y="908616"/>
                </a:lnTo>
                <a:cubicBezTo>
                  <a:pt x="206116" y="908616"/>
                  <a:pt x="0" y="705215"/>
                  <a:pt x="0" y="454308"/>
                </a:cubicBezTo>
                <a:cubicBezTo>
                  <a:pt x="0" y="203401"/>
                  <a:pt x="206116" y="0"/>
                  <a:pt x="460373" y="0"/>
                </a:cubicBezTo>
                <a:close/>
              </a:path>
            </a:pathLst>
          </a:custGeom>
          <a:grpFill/>
          <a:ln w="3175">
            <a:solidFill>
              <a:srgbClr val="FF388C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grpSp>
        <p:nvGrpSpPr>
          <p:cNvPr id="21" name="Group 20"/>
          <p:cNvGrpSpPr/>
          <p:nvPr/>
        </p:nvGrpSpPr>
        <p:grpSpPr>
          <a:xfrm>
            <a:off x="4454722" y="2821549"/>
            <a:ext cx="2879073" cy="1827637"/>
            <a:chOff x="4454722" y="2821549"/>
            <a:chExt cx="2879073" cy="1827637"/>
          </a:xfrm>
        </p:grpSpPr>
        <p:sp>
          <p:nvSpPr>
            <p:cNvPr id="7" name="Oval 26"/>
            <p:cNvSpPr/>
            <p:nvPr/>
          </p:nvSpPr>
          <p:spPr>
            <a:xfrm rot="16200000">
              <a:off x="4961888" y="3542946"/>
              <a:ext cx="1827637" cy="384844"/>
            </a:xfrm>
            <a:custGeom>
              <a:avLst/>
              <a:gdLst/>
              <a:ahLst/>
              <a:cxnLst/>
              <a:rect l="l" t="t" r="r" b="b"/>
              <a:pathLst>
                <a:path w="4317963" h="909230">
                  <a:moveTo>
                    <a:pt x="3857589" y="337607"/>
                  </a:moveTo>
                  <a:cubicBezTo>
                    <a:pt x="3794025" y="337607"/>
                    <a:pt x="3742497" y="389136"/>
                    <a:pt x="3742497" y="452700"/>
                  </a:cubicBezTo>
                  <a:cubicBezTo>
                    <a:pt x="3742497" y="516264"/>
                    <a:pt x="3794025" y="567793"/>
                    <a:pt x="3857589" y="567793"/>
                  </a:cubicBezTo>
                  <a:cubicBezTo>
                    <a:pt x="3921153" y="567793"/>
                    <a:pt x="3972683" y="516264"/>
                    <a:pt x="3972683" y="452700"/>
                  </a:cubicBezTo>
                  <a:cubicBezTo>
                    <a:pt x="3972683" y="389136"/>
                    <a:pt x="3921153" y="337607"/>
                    <a:pt x="3857589" y="337607"/>
                  </a:cubicBezTo>
                  <a:close/>
                  <a:moveTo>
                    <a:pt x="460373" y="337607"/>
                  </a:moveTo>
                  <a:cubicBezTo>
                    <a:pt x="396809" y="337607"/>
                    <a:pt x="345280" y="389136"/>
                    <a:pt x="345280" y="452700"/>
                  </a:cubicBezTo>
                  <a:cubicBezTo>
                    <a:pt x="345280" y="516264"/>
                    <a:pt x="396809" y="567793"/>
                    <a:pt x="460373" y="567793"/>
                  </a:cubicBezTo>
                  <a:cubicBezTo>
                    <a:pt x="523937" y="567793"/>
                    <a:pt x="575466" y="516264"/>
                    <a:pt x="575466" y="452700"/>
                  </a:cubicBezTo>
                  <a:cubicBezTo>
                    <a:pt x="575466" y="389136"/>
                    <a:pt x="523937" y="337607"/>
                    <a:pt x="460373" y="337607"/>
                  </a:cubicBezTo>
                  <a:close/>
                  <a:moveTo>
                    <a:pt x="460373" y="0"/>
                  </a:moveTo>
                  <a:lnTo>
                    <a:pt x="1522837" y="0"/>
                  </a:lnTo>
                  <a:lnTo>
                    <a:pt x="1827637" y="0"/>
                  </a:lnTo>
                  <a:lnTo>
                    <a:pt x="3857589" y="0"/>
                  </a:lnTo>
                  <a:cubicBezTo>
                    <a:pt x="4111847" y="0"/>
                    <a:pt x="4317963" y="203401"/>
                    <a:pt x="4317963" y="454308"/>
                  </a:cubicBezTo>
                  <a:cubicBezTo>
                    <a:pt x="4317963" y="705215"/>
                    <a:pt x="4111847" y="908616"/>
                    <a:pt x="3857589" y="908616"/>
                  </a:cubicBezTo>
                  <a:lnTo>
                    <a:pt x="3857589" y="909230"/>
                  </a:lnTo>
                  <a:lnTo>
                    <a:pt x="1827637" y="909230"/>
                  </a:lnTo>
                  <a:lnTo>
                    <a:pt x="1522837" y="909230"/>
                  </a:lnTo>
                  <a:lnTo>
                    <a:pt x="460373" y="909230"/>
                  </a:lnTo>
                  <a:lnTo>
                    <a:pt x="460373" y="908616"/>
                  </a:lnTo>
                  <a:cubicBezTo>
                    <a:pt x="206116" y="908616"/>
                    <a:pt x="0" y="705215"/>
                    <a:pt x="0" y="454308"/>
                  </a:cubicBezTo>
                  <a:cubicBezTo>
                    <a:pt x="0" y="203401"/>
                    <a:pt x="206116" y="0"/>
                    <a:pt x="460373" y="0"/>
                  </a:cubicBezTo>
                  <a:close/>
                </a:path>
              </a:pathLst>
            </a:custGeom>
            <a:grpFill/>
            <a:ln w="3175">
              <a:solidFill>
                <a:srgbClr val="0070C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9" name="Oval 26"/>
            <p:cNvSpPr/>
            <p:nvPr/>
          </p:nvSpPr>
          <p:spPr>
            <a:xfrm rot="18900000">
              <a:off x="4454722" y="3333009"/>
              <a:ext cx="1827637" cy="384844"/>
            </a:xfrm>
            <a:custGeom>
              <a:avLst/>
              <a:gdLst/>
              <a:ahLst/>
              <a:cxnLst/>
              <a:rect l="l" t="t" r="r" b="b"/>
              <a:pathLst>
                <a:path w="4317963" h="909230">
                  <a:moveTo>
                    <a:pt x="3857589" y="337607"/>
                  </a:moveTo>
                  <a:cubicBezTo>
                    <a:pt x="3794025" y="337607"/>
                    <a:pt x="3742497" y="389136"/>
                    <a:pt x="3742497" y="452700"/>
                  </a:cubicBezTo>
                  <a:cubicBezTo>
                    <a:pt x="3742497" y="516264"/>
                    <a:pt x="3794025" y="567793"/>
                    <a:pt x="3857589" y="567793"/>
                  </a:cubicBezTo>
                  <a:cubicBezTo>
                    <a:pt x="3921153" y="567793"/>
                    <a:pt x="3972683" y="516264"/>
                    <a:pt x="3972683" y="452700"/>
                  </a:cubicBezTo>
                  <a:cubicBezTo>
                    <a:pt x="3972683" y="389136"/>
                    <a:pt x="3921153" y="337607"/>
                    <a:pt x="3857589" y="337607"/>
                  </a:cubicBezTo>
                  <a:close/>
                  <a:moveTo>
                    <a:pt x="460373" y="337607"/>
                  </a:moveTo>
                  <a:cubicBezTo>
                    <a:pt x="396809" y="337607"/>
                    <a:pt x="345280" y="389136"/>
                    <a:pt x="345280" y="452700"/>
                  </a:cubicBezTo>
                  <a:cubicBezTo>
                    <a:pt x="345280" y="516264"/>
                    <a:pt x="396809" y="567793"/>
                    <a:pt x="460373" y="567793"/>
                  </a:cubicBezTo>
                  <a:cubicBezTo>
                    <a:pt x="523937" y="567793"/>
                    <a:pt x="575466" y="516264"/>
                    <a:pt x="575466" y="452700"/>
                  </a:cubicBezTo>
                  <a:cubicBezTo>
                    <a:pt x="575466" y="389136"/>
                    <a:pt x="523937" y="337607"/>
                    <a:pt x="460373" y="337607"/>
                  </a:cubicBezTo>
                  <a:close/>
                  <a:moveTo>
                    <a:pt x="460373" y="0"/>
                  </a:moveTo>
                  <a:lnTo>
                    <a:pt x="1522837" y="0"/>
                  </a:lnTo>
                  <a:lnTo>
                    <a:pt x="1827637" y="0"/>
                  </a:lnTo>
                  <a:lnTo>
                    <a:pt x="3857589" y="0"/>
                  </a:lnTo>
                  <a:cubicBezTo>
                    <a:pt x="4111847" y="0"/>
                    <a:pt x="4317963" y="203401"/>
                    <a:pt x="4317963" y="454308"/>
                  </a:cubicBezTo>
                  <a:cubicBezTo>
                    <a:pt x="4317963" y="705215"/>
                    <a:pt x="4111847" y="908616"/>
                    <a:pt x="3857589" y="908616"/>
                  </a:cubicBezTo>
                  <a:lnTo>
                    <a:pt x="3857589" y="909230"/>
                  </a:lnTo>
                  <a:lnTo>
                    <a:pt x="1827637" y="909230"/>
                  </a:lnTo>
                  <a:lnTo>
                    <a:pt x="1522837" y="909230"/>
                  </a:lnTo>
                  <a:lnTo>
                    <a:pt x="460373" y="909230"/>
                  </a:lnTo>
                  <a:lnTo>
                    <a:pt x="460373" y="908616"/>
                  </a:lnTo>
                  <a:cubicBezTo>
                    <a:pt x="206116" y="908616"/>
                    <a:pt x="0" y="705215"/>
                    <a:pt x="0" y="454308"/>
                  </a:cubicBezTo>
                  <a:cubicBezTo>
                    <a:pt x="0" y="203401"/>
                    <a:pt x="206116" y="0"/>
                    <a:pt x="460373" y="0"/>
                  </a:cubicBezTo>
                  <a:close/>
                </a:path>
              </a:pathLst>
            </a:custGeom>
            <a:grpFill/>
            <a:ln w="3175">
              <a:solidFill>
                <a:srgbClr val="0070C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10" name="Oval 26"/>
            <p:cNvSpPr/>
            <p:nvPr/>
          </p:nvSpPr>
          <p:spPr>
            <a:xfrm rot="2436277">
              <a:off x="5506158" y="3293442"/>
              <a:ext cx="1827637" cy="384844"/>
            </a:xfrm>
            <a:custGeom>
              <a:avLst/>
              <a:gdLst/>
              <a:ahLst/>
              <a:cxnLst/>
              <a:rect l="l" t="t" r="r" b="b"/>
              <a:pathLst>
                <a:path w="4317963" h="909230">
                  <a:moveTo>
                    <a:pt x="3857589" y="337607"/>
                  </a:moveTo>
                  <a:cubicBezTo>
                    <a:pt x="3794025" y="337607"/>
                    <a:pt x="3742497" y="389136"/>
                    <a:pt x="3742497" y="452700"/>
                  </a:cubicBezTo>
                  <a:cubicBezTo>
                    <a:pt x="3742497" y="516264"/>
                    <a:pt x="3794025" y="567793"/>
                    <a:pt x="3857589" y="567793"/>
                  </a:cubicBezTo>
                  <a:cubicBezTo>
                    <a:pt x="3921153" y="567793"/>
                    <a:pt x="3972683" y="516264"/>
                    <a:pt x="3972683" y="452700"/>
                  </a:cubicBezTo>
                  <a:cubicBezTo>
                    <a:pt x="3972683" y="389136"/>
                    <a:pt x="3921153" y="337607"/>
                    <a:pt x="3857589" y="337607"/>
                  </a:cubicBezTo>
                  <a:close/>
                  <a:moveTo>
                    <a:pt x="460373" y="337607"/>
                  </a:moveTo>
                  <a:cubicBezTo>
                    <a:pt x="396809" y="337607"/>
                    <a:pt x="345280" y="389136"/>
                    <a:pt x="345280" y="452700"/>
                  </a:cubicBezTo>
                  <a:cubicBezTo>
                    <a:pt x="345280" y="516264"/>
                    <a:pt x="396809" y="567793"/>
                    <a:pt x="460373" y="567793"/>
                  </a:cubicBezTo>
                  <a:cubicBezTo>
                    <a:pt x="523937" y="567793"/>
                    <a:pt x="575466" y="516264"/>
                    <a:pt x="575466" y="452700"/>
                  </a:cubicBezTo>
                  <a:cubicBezTo>
                    <a:pt x="575466" y="389136"/>
                    <a:pt x="523937" y="337607"/>
                    <a:pt x="460373" y="337607"/>
                  </a:cubicBezTo>
                  <a:close/>
                  <a:moveTo>
                    <a:pt x="460373" y="0"/>
                  </a:moveTo>
                  <a:lnTo>
                    <a:pt x="1522837" y="0"/>
                  </a:lnTo>
                  <a:lnTo>
                    <a:pt x="1827637" y="0"/>
                  </a:lnTo>
                  <a:lnTo>
                    <a:pt x="3857589" y="0"/>
                  </a:lnTo>
                  <a:cubicBezTo>
                    <a:pt x="4111847" y="0"/>
                    <a:pt x="4317963" y="203401"/>
                    <a:pt x="4317963" y="454308"/>
                  </a:cubicBezTo>
                  <a:cubicBezTo>
                    <a:pt x="4317963" y="705215"/>
                    <a:pt x="4111847" y="908616"/>
                    <a:pt x="3857589" y="908616"/>
                  </a:cubicBezTo>
                  <a:lnTo>
                    <a:pt x="3857589" y="909230"/>
                  </a:lnTo>
                  <a:lnTo>
                    <a:pt x="1827637" y="909230"/>
                  </a:lnTo>
                  <a:lnTo>
                    <a:pt x="1522837" y="909230"/>
                  </a:lnTo>
                  <a:lnTo>
                    <a:pt x="460373" y="909230"/>
                  </a:lnTo>
                  <a:lnTo>
                    <a:pt x="460373" y="908616"/>
                  </a:lnTo>
                  <a:cubicBezTo>
                    <a:pt x="206116" y="908616"/>
                    <a:pt x="0" y="705215"/>
                    <a:pt x="0" y="454308"/>
                  </a:cubicBezTo>
                  <a:cubicBezTo>
                    <a:pt x="0" y="203401"/>
                    <a:pt x="206116" y="0"/>
                    <a:pt x="460373" y="0"/>
                  </a:cubicBezTo>
                  <a:close/>
                </a:path>
              </a:pathLst>
            </a:custGeom>
            <a:grpFill/>
            <a:ln w="3175">
              <a:solidFill>
                <a:srgbClr val="0070C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</p:grpSp>
      <p:sp>
        <p:nvSpPr>
          <p:cNvPr id="11" name="Oval 26"/>
          <p:cNvSpPr/>
          <p:nvPr/>
        </p:nvSpPr>
        <p:spPr>
          <a:xfrm rot="18900000">
            <a:off x="5469365" y="5197852"/>
            <a:ext cx="1827637" cy="384844"/>
          </a:xfrm>
          <a:custGeom>
            <a:avLst/>
            <a:gdLst/>
            <a:ahLst/>
            <a:cxnLst/>
            <a:rect l="l" t="t" r="r" b="b"/>
            <a:pathLst>
              <a:path w="4317963" h="909230">
                <a:moveTo>
                  <a:pt x="3857589" y="337607"/>
                </a:moveTo>
                <a:cubicBezTo>
                  <a:pt x="3794025" y="337607"/>
                  <a:pt x="3742497" y="389136"/>
                  <a:pt x="3742497" y="452700"/>
                </a:cubicBezTo>
                <a:cubicBezTo>
                  <a:pt x="3742497" y="516264"/>
                  <a:pt x="3794025" y="567793"/>
                  <a:pt x="3857589" y="567793"/>
                </a:cubicBezTo>
                <a:cubicBezTo>
                  <a:pt x="3921153" y="567793"/>
                  <a:pt x="3972683" y="516264"/>
                  <a:pt x="3972683" y="452700"/>
                </a:cubicBezTo>
                <a:cubicBezTo>
                  <a:pt x="3972683" y="389136"/>
                  <a:pt x="3921153" y="337607"/>
                  <a:pt x="3857589" y="337607"/>
                </a:cubicBezTo>
                <a:close/>
                <a:moveTo>
                  <a:pt x="460373" y="337607"/>
                </a:moveTo>
                <a:cubicBezTo>
                  <a:pt x="396809" y="337607"/>
                  <a:pt x="345280" y="389136"/>
                  <a:pt x="345280" y="452700"/>
                </a:cubicBezTo>
                <a:cubicBezTo>
                  <a:pt x="345280" y="516264"/>
                  <a:pt x="396809" y="567793"/>
                  <a:pt x="460373" y="567793"/>
                </a:cubicBezTo>
                <a:cubicBezTo>
                  <a:pt x="523937" y="567793"/>
                  <a:pt x="575466" y="516264"/>
                  <a:pt x="575466" y="452700"/>
                </a:cubicBezTo>
                <a:cubicBezTo>
                  <a:pt x="575466" y="389136"/>
                  <a:pt x="523937" y="337607"/>
                  <a:pt x="460373" y="337607"/>
                </a:cubicBezTo>
                <a:close/>
                <a:moveTo>
                  <a:pt x="460373" y="0"/>
                </a:moveTo>
                <a:lnTo>
                  <a:pt x="1522837" y="0"/>
                </a:lnTo>
                <a:lnTo>
                  <a:pt x="1827637" y="0"/>
                </a:lnTo>
                <a:lnTo>
                  <a:pt x="3857589" y="0"/>
                </a:lnTo>
                <a:cubicBezTo>
                  <a:pt x="4111847" y="0"/>
                  <a:pt x="4317963" y="203401"/>
                  <a:pt x="4317963" y="454308"/>
                </a:cubicBezTo>
                <a:cubicBezTo>
                  <a:pt x="4317963" y="705215"/>
                  <a:pt x="4111847" y="908616"/>
                  <a:pt x="3857589" y="908616"/>
                </a:cubicBezTo>
                <a:lnTo>
                  <a:pt x="3857589" y="909230"/>
                </a:lnTo>
                <a:lnTo>
                  <a:pt x="1827637" y="909230"/>
                </a:lnTo>
                <a:lnTo>
                  <a:pt x="1522837" y="909230"/>
                </a:lnTo>
                <a:lnTo>
                  <a:pt x="460373" y="909230"/>
                </a:lnTo>
                <a:lnTo>
                  <a:pt x="460373" y="908616"/>
                </a:lnTo>
                <a:cubicBezTo>
                  <a:pt x="206116" y="908616"/>
                  <a:pt x="0" y="705215"/>
                  <a:pt x="0" y="454308"/>
                </a:cubicBezTo>
                <a:cubicBezTo>
                  <a:pt x="0" y="203401"/>
                  <a:pt x="206116" y="0"/>
                  <a:pt x="460373" y="0"/>
                </a:cubicBezTo>
                <a:close/>
              </a:path>
            </a:pathLst>
          </a:custGeom>
          <a:solidFill>
            <a:srgbClr val="FF388C">
              <a:alpha val="50196"/>
            </a:srgbClr>
          </a:solidFill>
          <a:ln w="3175">
            <a:solidFill>
              <a:srgbClr val="FF38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grpSp>
        <p:nvGrpSpPr>
          <p:cNvPr id="12" name="Group 11"/>
          <p:cNvGrpSpPr/>
          <p:nvPr/>
        </p:nvGrpSpPr>
        <p:grpSpPr>
          <a:xfrm>
            <a:off x="576055" y="4497115"/>
            <a:ext cx="1464905" cy="666555"/>
            <a:chOff x="260801" y="4990728"/>
            <a:chExt cx="1464905" cy="1177734"/>
          </a:xfrm>
        </p:grpSpPr>
        <p:sp>
          <p:nvSpPr>
            <p:cNvPr id="13" name="Text Placeholder 2"/>
            <p:cNvSpPr txBox="1">
              <a:spLocks/>
            </p:cNvSpPr>
            <p:nvPr/>
          </p:nvSpPr>
          <p:spPr>
            <a:xfrm>
              <a:off x="260801" y="4990728"/>
              <a:ext cx="895646" cy="1177734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bg-BG" sz="1800" b="0" dirty="0">
                  <a:solidFill>
                    <a:schemeClr val="bg1"/>
                  </a:solidFill>
                </a:rPr>
                <a:t>Има връзка</a:t>
              </a:r>
            </a:p>
          </p:txBody>
        </p:sp>
        <p:cxnSp>
          <p:nvCxnSpPr>
            <p:cNvPr id="14" name="Straight Connector 13"/>
            <p:cNvCxnSpPr/>
            <p:nvPr/>
          </p:nvCxnSpPr>
          <p:spPr>
            <a:xfrm>
              <a:off x="260801" y="4991101"/>
              <a:ext cx="1464905" cy="0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2410529" y="5661561"/>
            <a:ext cx="1965677" cy="654862"/>
            <a:chOff x="-450307" y="5011388"/>
            <a:chExt cx="1965677" cy="1157074"/>
          </a:xfrm>
        </p:grpSpPr>
        <p:sp>
          <p:nvSpPr>
            <p:cNvPr id="19" name="Text Placeholder 2"/>
            <p:cNvSpPr txBox="1">
              <a:spLocks/>
            </p:cNvSpPr>
            <p:nvPr/>
          </p:nvSpPr>
          <p:spPr>
            <a:xfrm>
              <a:off x="260800" y="5011388"/>
              <a:ext cx="1254569" cy="1157074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bg-BG" sz="1800" b="0" dirty="0">
                  <a:solidFill>
                    <a:schemeClr val="bg1"/>
                  </a:solidFill>
                </a:rPr>
                <a:t>Подвижен родител</a:t>
              </a:r>
            </a:p>
          </p:txBody>
        </p:sp>
        <p:cxnSp>
          <p:nvCxnSpPr>
            <p:cNvPr id="20" name="Straight Connector 19"/>
            <p:cNvCxnSpPr/>
            <p:nvPr/>
          </p:nvCxnSpPr>
          <p:spPr>
            <a:xfrm>
              <a:off x="-450307" y="5011388"/>
              <a:ext cx="1965677" cy="0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30" name="Group 29"/>
          <p:cNvGrpSpPr/>
          <p:nvPr/>
        </p:nvGrpSpPr>
        <p:grpSpPr>
          <a:xfrm rot="2700000">
            <a:off x="5972595" y="3472026"/>
            <a:ext cx="2879073" cy="1827637"/>
            <a:chOff x="4454722" y="2821549"/>
            <a:chExt cx="2879073" cy="1827637"/>
          </a:xfrm>
        </p:grpSpPr>
        <p:sp>
          <p:nvSpPr>
            <p:cNvPr id="31" name="Oval 26"/>
            <p:cNvSpPr/>
            <p:nvPr/>
          </p:nvSpPr>
          <p:spPr>
            <a:xfrm rot="16200000">
              <a:off x="4961888" y="3542946"/>
              <a:ext cx="1827637" cy="384844"/>
            </a:xfrm>
            <a:custGeom>
              <a:avLst/>
              <a:gdLst/>
              <a:ahLst/>
              <a:cxnLst/>
              <a:rect l="l" t="t" r="r" b="b"/>
              <a:pathLst>
                <a:path w="4317963" h="909230">
                  <a:moveTo>
                    <a:pt x="3857589" y="337607"/>
                  </a:moveTo>
                  <a:cubicBezTo>
                    <a:pt x="3794025" y="337607"/>
                    <a:pt x="3742497" y="389136"/>
                    <a:pt x="3742497" y="452700"/>
                  </a:cubicBezTo>
                  <a:cubicBezTo>
                    <a:pt x="3742497" y="516264"/>
                    <a:pt x="3794025" y="567793"/>
                    <a:pt x="3857589" y="567793"/>
                  </a:cubicBezTo>
                  <a:cubicBezTo>
                    <a:pt x="3921153" y="567793"/>
                    <a:pt x="3972683" y="516264"/>
                    <a:pt x="3972683" y="452700"/>
                  </a:cubicBezTo>
                  <a:cubicBezTo>
                    <a:pt x="3972683" y="389136"/>
                    <a:pt x="3921153" y="337607"/>
                    <a:pt x="3857589" y="337607"/>
                  </a:cubicBezTo>
                  <a:close/>
                  <a:moveTo>
                    <a:pt x="460373" y="337607"/>
                  </a:moveTo>
                  <a:cubicBezTo>
                    <a:pt x="396809" y="337607"/>
                    <a:pt x="345280" y="389136"/>
                    <a:pt x="345280" y="452700"/>
                  </a:cubicBezTo>
                  <a:cubicBezTo>
                    <a:pt x="345280" y="516264"/>
                    <a:pt x="396809" y="567793"/>
                    <a:pt x="460373" y="567793"/>
                  </a:cubicBezTo>
                  <a:cubicBezTo>
                    <a:pt x="523937" y="567793"/>
                    <a:pt x="575466" y="516264"/>
                    <a:pt x="575466" y="452700"/>
                  </a:cubicBezTo>
                  <a:cubicBezTo>
                    <a:pt x="575466" y="389136"/>
                    <a:pt x="523937" y="337607"/>
                    <a:pt x="460373" y="337607"/>
                  </a:cubicBezTo>
                  <a:close/>
                  <a:moveTo>
                    <a:pt x="460373" y="0"/>
                  </a:moveTo>
                  <a:lnTo>
                    <a:pt x="1522837" y="0"/>
                  </a:lnTo>
                  <a:lnTo>
                    <a:pt x="1827637" y="0"/>
                  </a:lnTo>
                  <a:lnTo>
                    <a:pt x="3857589" y="0"/>
                  </a:lnTo>
                  <a:cubicBezTo>
                    <a:pt x="4111847" y="0"/>
                    <a:pt x="4317963" y="203401"/>
                    <a:pt x="4317963" y="454308"/>
                  </a:cubicBezTo>
                  <a:cubicBezTo>
                    <a:pt x="4317963" y="705215"/>
                    <a:pt x="4111847" y="908616"/>
                    <a:pt x="3857589" y="908616"/>
                  </a:cubicBezTo>
                  <a:lnTo>
                    <a:pt x="3857589" y="909230"/>
                  </a:lnTo>
                  <a:lnTo>
                    <a:pt x="1827637" y="909230"/>
                  </a:lnTo>
                  <a:lnTo>
                    <a:pt x="1522837" y="909230"/>
                  </a:lnTo>
                  <a:lnTo>
                    <a:pt x="460373" y="909230"/>
                  </a:lnTo>
                  <a:lnTo>
                    <a:pt x="460373" y="908616"/>
                  </a:lnTo>
                  <a:cubicBezTo>
                    <a:pt x="206116" y="908616"/>
                    <a:pt x="0" y="705215"/>
                    <a:pt x="0" y="454308"/>
                  </a:cubicBezTo>
                  <a:cubicBezTo>
                    <a:pt x="0" y="203401"/>
                    <a:pt x="206116" y="0"/>
                    <a:pt x="460373" y="0"/>
                  </a:cubicBezTo>
                  <a:close/>
                </a:path>
              </a:pathLst>
            </a:custGeom>
            <a:solidFill>
              <a:srgbClr val="4F81BD">
                <a:alpha val="50196"/>
              </a:srgbClr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32" name="Oval 26"/>
            <p:cNvSpPr/>
            <p:nvPr/>
          </p:nvSpPr>
          <p:spPr>
            <a:xfrm rot="18900000">
              <a:off x="4454722" y="3333009"/>
              <a:ext cx="1827637" cy="384844"/>
            </a:xfrm>
            <a:custGeom>
              <a:avLst/>
              <a:gdLst/>
              <a:ahLst/>
              <a:cxnLst/>
              <a:rect l="l" t="t" r="r" b="b"/>
              <a:pathLst>
                <a:path w="4317963" h="909230">
                  <a:moveTo>
                    <a:pt x="3857589" y="337607"/>
                  </a:moveTo>
                  <a:cubicBezTo>
                    <a:pt x="3794025" y="337607"/>
                    <a:pt x="3742497" y="389136"/>
                    <a:pt x="3742497" y="452700"/>
                  </a:cubicBezTo>
                  <a:cubicBezTo>
                    <a:pt x="3742497" y="516264"/>
                    <a:pt x="3794025" y="567793"/>
                    <a:pt x="3857589" y="567793"/>
                  </a:cubicBezTo>
                  <a:cubicBezTo>
                    <a:pt x="3921153" y="567793"/>
                    <a:pt x="3972683" y="516264"/>
                    <a:pt x="3972683" y="452700"/>
                  </a:cubicBezTo>
                  <a:cubicBezTo>
                    <a:pt x="3972683" y="389136"/>
                    <a:pt x="3921153" y="337607"/>
                    <a:pt x="3857589" y="337607"/>
                  </a:cubicBezTo>
                  <a:close/>
                  <a:moveTo>
                    <a:pt x="460373" y="337607"/>
                  </a:moveTo>
                  <a:cubicBezTo>
                    <a:pt x="396809" y="337607"/>
                    <a:pt x="345280" y="389136"/>
                    <a:pt x="345280" y="452700"/>
                  </a:cubicBezTo>
                  <a:cubicBezTo>
                    <a:pt x="345280" y="516264"/>
                    <a:pt x="396809" y="567793"/>
                    <a:pt x="460373" y="567793"/>
                  </a:cubicBezTo>
                  <a:cubicBezTo>
                    <a:pt x="523937" y="567793"/>
                    <a:pt x="575466" y="516264"/>
                    <a:pt x="575466" y="452700"/>
                  </a:cubicBezTo>
                  <a:cubicBezTo>
                    <a:pt x="575466" y="389136"/>
                    <a:pt x="523937" y="337607"/>
                    <a:pt x="460373" y="337607"/>
                  </a:cubicBezTo>
                  <a:close/>
                  <a:moveTo>
                    <a:pt x="460373" y="0"/>
                  </a:moveTo>
                  <a:lnTo>
                    <a:pt x="1522837" y="0"/>
                  </a:lnTo>
                  <a:lnTo>
                    <a:pt x="1827637" y="0"/>
                  </a:lnTo>
                  <a:lnTo>
                    <a:pt x="3857589" y="0"/>
                  </a:lnTo>
                  <a:cubicBezTo>
                    <a:pt x="4111847" y="0"/>
                    <a:pt x="4317963" y="203401"/>
                    <a:pt x="4317963" y="454308"/>
                  </a:cubicBezTo>
                  <a:cubicBezTo>
                    <a:pt x="4317963" y="705215"/>
                    <a:pt x="4111847" y="908616"/>
                    <a:pt x="3857589" y="908616"/>
                  </a:cubicBezTo>
                  <a:lnTo>
                    <a:pt x="3857589" y="909230"/>
                  </a:lnTo>
                  <a:lnTo>
                    <a:pt x="1827637" y="909230"/>
                  </a:lnTo>
                  <a:lnTo>
                    <a:pt x="1522837" y="909230"/>
                  </a:lnTo>
                  <a:lnTo>
                    <a:pt x="460373" y="909230"/>
                  </a:lnTo>
                  <a:lnTo>
                    <a:pt x="460373" y="908616"/>
                  </a:lnTo>
                  <a:cubicBezTo>
                    <a:pt x="206116" y="908616"/>
                    <a:pt x="0" y="705215"/>
                    <a:pt x="0" y="454308"/>
                  </a:cubicBezTo>
                  <a:cubicBezTo>
                    <a:pt x="0" y="203401"/>
                    <a:pt x="206116" y="0"/>
                    <a:pt x="460373" y="0"/>
                  </a:cubicBezTo>
                  <a:close/>
                </a:path>
              </a:pathLst>
            </a:custGeom>
            <a:solidFill>
              <a:srgbClr val="4F81BD">
                <a:alpha val="50196"/>
              </a:srgbClr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33" name="Oval 26"/>
            <p:cNvSpPr/>
            <p:nvPr/>
          </p:nvSpPr>
          <p:spPr>
            <a:xfrm rot="2436277">
              <a:off x="5506158" y="3293442"/>
              <a:ext cx="1827637" cy="384844"/>
            </a:xfrm>
            <a:custGeom>
              <a:avLst/>
              <a:gdLst/>
              <a:ahLst/>
              <a:cxnLst/>
              <a:rect l="l" t="t" r="r" b="b"/>
              <a:pathLst>
                <a:path w="4317963" h="909230">
                  <a:moveTo>
                    <a:pt x="3857589" y="337607"/>
                  </a:moveTo>
                  <a:cubicBezTo>
                    <a:pt x="3794025" y="337607"/>
                    <a:pt x="3742497" y="389136"/>
                    <a:pt x="3742497" y="452700"/>
                  </a:cubicBezTo>
                  <a:cubicBezTo>
                    <a:pt x="3742497" y="516264"/>
                    <a:pt x="3794025" y="567793"/>
                    <a:pt x="3857589" y="567793"/>
                  </a:cubicBezTo>
                  <a:cubicBezTo>
                    <a:pt x="3921153" y="567793"/>
                    <a:pt x="3972683" y="516264"/>
                    <a:pt x="3972683" y="452700"/>
                  </a:cubicBezTo>
                  <a:cubicBezTo>
                    <a:pt x="3972683" y="389136"/>
                    <a:pt x="3921153" y="337607"/>
                    <a:pt x="3857589" y="337607"/>
                  </a:cubicBezTo>
                  <a:close/>
                  <a:moveTo>
                    <a:pt x="460373" y="337607"/>
                  </a:moveTo>
                  <a:cubicBezTo>
                    <a:pt x="396809" y="337607"/>
                    <a:pt x="345280" y="389136"/>
                    <a:pt x="345280" y="452700"/>
                  </a:cubicBezTo>
                  <a:cubicBezTo>
                    <a:pt x="345280" y="516264"/>
                    <a:pt x="396809" y="567793"/>
                    <a:pt x="460373" y="567793"/>
                  </a:cubicBezTo>
                  <a:cubicBezTo>
                    <a:pt x="523937" y="567793"/>
                    <a:pt x="575466" y="516264"/>
                    <a:pt x="575466" y="452700"/>
                  </a:cubicBezTo>
                  <a:cubicBezTo>
                    <a:pt x="575466" y="389136"/>
                    <a:pt x="523937" y="337607"/>
                    <a:pt x="460373" y="337607"/>
                  </a:cubicBezTo>
                  <a:close/>
                  <a:moveTo>
                    <a:pt x="460373" y="0"/>
                  </a:moveTo>
                  <a:lnTo>
                    <a:pt x="1522837" y="0"/>
                  </a:lnTo>
                  <a:lnTo>
                    <a:pt x="1827637" y="0"/>
                  </a:lnTo>
                  <a:lnTo>
                    <a:pt x="3857589" y="0"/>
                  </a:lnTo>
                  <a:cubicBezTo>
                    <a:pt x="4111847" y="0"/>
                    <a:pt x="4317963" y="203401"/>
                    <a:pt x="4317963" y="454308"/>
                  </a:cubicBezTo>
                  <a:cubicBezTo>
                    <a:pt x="4317963" y="705215"/>
                    <a:pt x="4111847" y="908616"/>
                    <a:pt x="3857589" y="908616"/>
                  </a:cubicBezTo>
                  <a:lnTo>
                    <a:pt x="3857589" y="909230"/>
                  </a:lnTo>
                  <a:lnTo>
                    <a:pt x="1827637" y="909230"/>
                  </a:lnTo>
                  <a:lnTo>
                    <a:pt x="1522837" y="909230"/>
                  </a:lnTo>
                  <a:lnTo>
                    <a:pt x="460373" y="909230"/>
                  </a:lnTo>
                  <a:lnTo>
                    <a:pt x="460373" y="908616"/>
                  </a:lnTo>
                  <a:cubicBezTo>
                    <a:pt x="206116" y="908616"/>
                    <a:pt x="0" y="705215"/>
                    <a:pt x="0" y="454308"/>
                  </a:cubicBezTo>
                  <a:cubicBezTo>
                    <a:pt x="0" y="203401"/>
                    <a:pt x="206116" y="0"/>
                    <a:pt x="460373" y="0"/>
                  </a:cubicBezTo>
                  <a:close/>
                </a:path>
              </a:pathLst>
            </a:custGeom>
            <a:solidFill>
              <a:srgbClr val="4F81BD">
                <a:alpha val="50196"/>
              </a:srgbClr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6150771" y="1894210"/>
            <a:ext cx="1801906" cy="1779026"/>
            <a:chOff x="-504098" y="4962360"/>
            <a:chExt cx="1801906" cy="3143355"/>
          </a:xfrm>
        </p:grpSpPr>
        <p:sp>
          <p:nvSpPr>
            <p:cNvPr id="37" name="Text Placeholder 2"/>
            <p:cNvSpPr txBox="1">
              <a:spLocks/>
            </p:cNvSpPr>
            <p:nvPr/>
          </p:nvSpPr>
          <p:spPr>
            <a:xfrm>
              <a:off x="-504098" y="4990728"/>
              <a:ext cx="1798320" cy="1177734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bg-BG" sz="1800" b="0" dirty="0">
                  <a:solidFill>
                    <a:schemeClr val="bg1"/>
                  </a:solidFill>
                </a:rPr>
                <a:t>Преместени и завъртени деца</a:t>
              </a:r>
            </a:p>
          </p:txBody>
        </p:sp>
        <p:cxnSp>
          <p:nvCxnSpPr>
            <p:cNvPr id="38" name="Straight Connector 37"/>
            <p:cNvCxnSpPr/>
            <p:nvPr/>
          </p:nvCxnSpPr>
          <p:spPr>
            <a:xfrm flipH="1">
              <a:off x="1294222" y="4962360"/>
              <a:ext cx="3586" cy="3143355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40" name="Group 39"/>
          <p:cNvGrpSpPr/>
          <p:nvPr/>
        </p:nvGrpSpPr>
        <p:grpSpPr>
          <a:xfrm>
            <a:off x="719005" y="1897870"/>
            <a:ext cx="1505391" cy="954248"/>
            <a:chOff x="-348944" y="3809586"/>
            <a:chExt cx="1505391" cy="1686058"/>
          </a:xfrm>
        </p:grpSpPr>
        <p:sp>
          <p:nvSpPr>
            <p:cNvPr id="41" name="Text Placeholder 2"/>
            <p:cNvSpPr txBox="1">
              <a:spLocks/>
            </p:cNvSpPr>
            <p:nvPr/>
          </p:nvSpPr>
          <p:spPr>
            <a:xfrm>
              <a:off x="-348944" y="3809586"/>
              <a:ext cx="1505391" cy="1177734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bg-BG" sz="1800" b="0" dirty="0">
                  <a:solidFill>
                    <a:schemeClr val="bg1"/>
                  </a:solidFill>
                </a:rPr>
                <a:t>Неподвижни деца</a:t>
              </a:r>
            </a:p>
          </p:txBody>
        </p:sp>
        <p:cxnSp>
          <p:nvCxnSpPr>
            <p:cNvPr id="42" name="Straight Connector 41"/>
            <p:cNvCxnSpPr/>
            <p:nvPr/>
          </p:nvCxnSpPr>
          <p:spPr>
            <a:xfrm>
              <a:off x="1156447" y="3809586"/>
              <a:ext cx="0" cy="1686058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1613766354"/>
      </p:ext>
    </p:extLst>
  </p:cSld>
  <p:clrMapOvr>
    <a:masterClrMapping/>
  </p:clrMapOvr>
  <p:transition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Пример </a:t>
            </a:r>
            <a:r>
              <a:rPr lang="bg-BG" dirty="0">
                <a:latin typeface="Cambria" panose="02040503050406030204" pitchFamily="18" charset="0"/>
                <a:ea typeface="Cambria" panose="02040503050406030204" pitchFamily="18" charset="0"/>
              </a:rPr>
              <a:t>1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Спестяване на операции</a:t>
            </a:r>
          </a:p>
          <a:p>
            <a:pPr lvl="1"/>
            <a:r>
              <a:rPr lang="bg-BG" dirty="0"/>
              <a:t>Да се завърти паралелепипед по окръжност, като е ориентиран по посоката на движение</a:t>
            </a:r>
          </a:p>
        </p:txBody>
      </p:sp>
      <p:sp>
        <p:nvSpPr>
          <p:cNvPr id="6" name="Rectangle 5"/>
          <p:cNvSpPr/>
          <p:nvPr/>
        </p:nvSpPr>
        <p:spPr>
          <a:xfrm>
            <a:off x="6324600" y="4419600"/>
            <a:ext cx="381000" cy="762000"/>
          </a:xfrm>
          <a:prstGeom prst="rect">
            <a:avLst/>
          </a:prstGeom>
          <a:solidFill>
            <a:srgbClr val="4F81BD">
              <a:alpha val="50196"/>
            </a:srgbClr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7" name="Rectangle 6"/>
          <p:cNvSpPr/>
          <p:nvPr/>
        </p:nvSpPr>
        <p:spPr>
          <a:xfrm rot="18000000">
            <a:off x="5753100" y="3411071"/>
            <a:ext cx="381000" cy="762000"/>
          </a:xfrm>
          <a:prstGeom prst="rect">
            <a:avLst/>
          </a:prstGeom>
          <a:solidFill>
            <a:srgbClr val="4F81BD">
              <a:alpha val="50196"/>
            </a:srgbClr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8" name="Rectangle 7"/>
          <p:cNvSpPr/>
          <p:nvPr/>
        </p:nvSpPr>
        <p:spPr>
          <a:xfrm rot="11700000">
            <a:off x="4019782" y="4036642"/>
            <a:ext cx="381000" cy="762000"/>
          </a:xfrm>
          <a:prstGeom prst="rect">
            <a:avLst/>
          </a:prstGeom>
          <a:solidFill>
            <a:srgbClr val="4F81BD">
              <a:alpha val="50196"/>
            </a:srgbClr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grpSp>
        <p:nvGrpSpPr>
          <p:cNvPr id="10" name="Group 9"/>
          <p:cNvGrpSpPr/>
          <p:nvPr/>
        </p:nvGrpSpPr>
        <p:grpSpPr>
          <a:xfrm>
            <a:off x="1318931" y="4361151"/>
            <a:ext cx="2338330" cy="666555"/>
            <a:chOff x="-348944" y="3809586"/>
            <a:chExt cx="2338330" cy="1177734"/>
          </a:xfrm>
        </p:grpSpPr>
        <p:sp>
          <p:nvSpPr>
            <p:cNvPr id="11" name="Text Placeholder 2"/>
            <p:cNvSpPr txBox="1">
              <a:spLocks/>
            </p:cNvSpPr>
            <p:nvPr/>
          </p:nvSpPr>
          <p:spPr>
            <a:xfrm>
              <a:off x="-348944" y="3809586"/>
              <a:ext cx="1676400" cy="1177734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bg-BG" sz="1800" b="0" dirty="0">
                  <a:solidFill>
                    <a:schemeClr val="bg1"/>
                  </a:solidFill>
                </a:rPr>
                <a:t>Върти се около оста си</a:t>
              </a:r>
            </a:p>
          </p:txBody>
        </p:sp>
        <p:cxnSp>
          <p:nvCxnSpPr>
            <p:cNvPr id="12" name="Straight Connector 11"/>
            <p:cNvCxnSpPr/>
            <p:nvPr/>
          </p:nvCxnSpPr>
          <p:spPr>
            <a:xfrm>
              <a:off x="-348944" y="3809586"/>
              <a:ext cx="2338330" cy="0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5" name="Arc 14"/>
          <p:cNvSpPr/>
          <p:nvPr/>
        </p:nvSpPr>
        <p:spPr>
          <a:xfrm>
            <a:off x="4144426" y="3644583"/>
            <a:ext cx="2342919" cy="2364415"/>
          </a:xfrm>
          <a:prstGeom prst="arc">
            <a:avLst>
              <a:gd name="adj1" fmla="val 9598114"/>
              <a:gd name="adj2" fmla="val 1972626"/>
            </a:avLst>
          </a:prstGeom>
          <a:grpFill/>
          <a:ln w="3175">
            <a:solidFill>
              <a:srgbClr val="0070C0"/>
            </a:solidFill>
            <a:prstDash val="sysDot"/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>
              <a:solidFill>
                <a:schemeClr val="lt1"/>
              </a:solidFill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 flipH="1" flipV="1">
            <a:off x="4210050" y="4432300"/>
            <a:ext cx="1105836" cy="368300"/>
          </a:xfrm>
          <a:prstGeom prst="straightConnector1">
            <a:avLst/>
          </a:prstGeom>
          <a:ln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 rot="1118394">
            <a:off x="4355098" y="4327781"/>
            <a:ext cx="10230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dirty="0">
                <a:solidFill>
                  <a:srgbClr val="0070C0"/>
                </a:solidFill>
                <a:latin typeface="Candara" panose="020E0502030303020204" pitchFamily="34" charset="0"/>
              </a:rPr>
              <a:t>местене</a:t>
            </a:r>
          </a:p>
        </p:txBody>
      </p:sp>
      <p:sp>
        <p:nvSpPr>
          <p:cNvPr id="20" name="TextBox 19"/>
          <p:cNvSpPr txBox="1"/>
          <p:nvPr/>
        </p:nvSpPr>
        <p:spPr>
          <a:xfrm rot="17237415">
            <a:off x="3553294" y="4141448"/>
            <a:ext cx="875023" cy="426284"/>
          </a:xfrm>
          <a:prstGeom prst="rect">
            <a:avLst/>
          </a:prstGeom>
          <a:noFill/>
        </p:spPr>
        <p:txBody>
          <a:bodyPr wrap="none" rtlCol="0">
            <a:prstTxWarp prst="textArchUp">
              <a:avLst>
                <a:gd name="adj" fmla="val 12213931"/>
              </a:avLst>
            </a:prstTxWarp>
            <a:spAutoFit/>
          </a:bodyPr>
          <a:lstStyle/>
          <a:p>
            <a:r>
              <a:rPr lang="bg-BG" dirty="0">
                <a:solidFill>
                  <a:srgbClr val="0070C0"/>
                </a:solidFill>
                <a:latin typeface="Candara" panose="020E0502030303020204" pitchFamily="34" charset="0"/>
              </a:rPr>
              <a:t>въртене</a:t>
            </a:r>
          </a:p>
        </p:txBody>
      </p:sp>
      <p:sp>
        <p:nvSpPr>
          <p:cNvPr id="21" name="Arc 20"/>
          <p:cNvSpPr/>
          <p:nvPr/>
        </p:nvSpPr>
        <p:spPr>
          <a:xfrm rot="17134049">
            <a:off x="3861225" y="4211404"/>
            <a:ext cx="294235" cy="299494"/>
          </a:xfrm>
          <a:prstGeom prst="arc">
            <a:avLst>
              <a:gd name="adj1" fmla="val 11360163"/>
              <a:gd name="adj2" fmla="val 21331616"/>
            </a:avLst>
          </a:prstGeom>
          <a:grpFill/>
          <a:ln w="3175">
            <a:solidFill>
              <a:srgbClr val="0070C0"/>
            </a:solidFill>
            <a:prstDash val="sysDot"/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0063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Решение №</a:t>
            </a:r>
            <a:r>
              <a:rPr lang="bg-BG" dirty="0">
                <a:latin typeface="Cambria" panose="02040503050406030204" pitchFamily="18" charset="0"/>
                <a:ea typeface="Cambria" panose="02040503050406030204" pitchFamily="18" charset="0"/>
              </a:rPr>
              <a:t>1</a:t>
            </a:r>
          </a:p>
          <a:p>
            <a:pPr lvl="1"/>
            <a:r>
              <a:rPr lang="bg-BG" dirty="0"/>
              <a:t>Позицията е с полярни координати</a:t>
            </a:r>
          </a:p>
          <a:p>
            <a:pPr lvl="1"/>
            <a:r>
              <a:rPr lang="bg-BG" dirty="0"/>
              <a:t>Успоредно с това обектът се завърта</a:t>
            </a:r>
          </a:p>
        </p:txBody>
      </p:sp>
      <p:pic>
        <p:nvPicPr>
          <p:cNvPr id="4" name="Picture 3">
            <a:hlinkClick r:id="rId2" action="ppaction://hlinkfile"/>
            <a:extLst>
              <a:ext uri="{FF2B5EF4-FFF2-40B4-BE49-F238E27FC236}">
                <a16:creationId xmlns:a16="http://schemas.microsoft.com/office/drawing/2014/main" id="{C8E9B360-83FB-43C9-BF03-99F8E982B9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420" y="2057400"/>
            <a:ext cx="7308180" cy="396621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026143902"/>
      </p:ext>
    </p:extLst>
  </p:cSld>
  <p:clrMapOvr>
    <a:masterClrMapping/>
  </p:clrMapOvr>
  <p:transition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Решение №</a:t>
            </a:r>
            <a:r>
              <a:rPr lang="bg-BG" dirty="0">
                <a:latin typeface="Cambria" panose="02040503050406030204" pitchFamily="18" charset="0"/>
                <a:ea typeface="Cambria" panose="02040503050406030204" pitchFamily="18" charset="0"/>
              </a:rPr>
              <a:t>2</a:t>
            </a:r>
          </a:p>
          <a:p>
            <a:pPr lvl="1"/>
            <a:r>
              <a:rPr lang="bg-BG" dirty="0"/>
              <a:t>Поставяме обекта в родителски </a:t>
            </a:r>
            <a:r>
              <a:rPr lang="en-US" dirty="0">
                <a:solidFill>
                  <a:srgbClr val="FF388C"/>
                </a:solidFill>
              </a:rPr>
              <a:t>Group</a:t>
            </a:r>
            <a:endParaRPr lang="en-US" dirty="0"/>
          </a:p>
          <a:p>
            <a:pPr lvl="1"/>
            <a:r>
              <a:rPr lang="bg-BG" dirty="0"/>
              <a:t>Има отместено положение спрямо родителския обект</a:t>
            </a:r>
          </a:p>
          <a:p>
            <a:pPr lvl="1"/>
            <a:r>
              <a:rPr lang="bg-BG" dirty="0"/>
              <a:t>Само родителският обект се върти, вътрешният обект е неподвижен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1322294" y="4970138"/>
            <a:ext cx="1752262" cy="666555"/>
            <a:chOff x="237124" y="3809586"/>
            <a:chExt cx="1752262" cy="1177734"/>
          </a:xfrm>
        </p:grpSpPr>
        <p:sp>
          <p:nvSpPr>
            <p:cNvPr id="8" name="Text Placeholder 2"/>
            <p:cNvSpPr txBox="1">
              <a:spLocks/>
            </p:cNvSpPr>
            <p:nvPr/>
          </p:nvSpPr>
          <p:spPr>
            <a:xfrm>
              <a:off x="237124" y="3809586"/>
              <a:ext cx="1090331" cy="1177734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bg-BG" sz="1800" b="0" dirty="0">
                  <a:solidFill>
                    <a:schemeClr val="bg1"/>
                  </a:solidFill>
                </a:rPr>
                <a:t>Невидим родител</a:t>
              </a:r>
            </a:p>
          </p:txBody>
        </p:sp>
        <p:cxnSp>
          <p:nvCxnSpPr>
            <p:cNvPr id="9" name="Straight Connector 8"/>
            <p:cNvCxnSpPr/>
            <p:nvPr/>
          </p:nvCxnSpPr>
          <p:spPr>
            <a:xfrm>
              <a:off x="237124" y="3809586"/>
              <a:ext cx="1752262" cy="0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0" name="Arc 9"/>
          <p:cNvSpPr/>
          <p:nvPr/>
        </p:nvSpPr>
        <p:spPr>
          <a:xfrm>
            <a:off x="3394376" y="3815117"/>
            <a:ext cx="2342919" cy="2364415"/>
          </a:xfrm>
          <a:prstGeom prst="arc">
            <a:avLst>
              <a:gd name="adj1" fmla="val 9598114"/>
              <a:gd name="adj2" fmla="val 1972626"/>
            </a:avLst>
          </a:prstGeom>
          <a:grpFill/>
          <a:ln w="3175">
            <a:solidFill>
              <a:srgbClr val="0070C0"/>
            </a:solidFill>
            <a:prstDash val="sysDot"/>
            <a:headEnd type="triangl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>
              <a:solidFill>
                <a:schemeClr val="lt1"/>
              </a:solidFill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3074556" y="4511942"/>
            <a:ext cx="2957193" cy="916392"/>
            <a:chOff x="3074556" y="4928166"/>
            <a:chExt cx="2957193" cy="916392"/>
          </a:xfrm>
        </p:grpSpPr>
        <p:sp>
          <p:nvSpPr>
            <p:cNvPr id="4" name="Rectangle 3"/>
            <p:cNvSpPr/>
            <p:nvPr/>
          </p:nvSpPr>
          <p:spPr>
            <a:xfrm>
              <a:off x="5574550" y="5006358"/>
              <a:ext cx="381000" cy="762000"/>
            </a:xfrm>
            <a:prstGeom prst="rect">
              <a:avLst/>
            </a:prstGeom>
            <a:solidFill>
              <a:srgbClr val="4F81BD">
                <a:alpha val="50196"/>
              </a:srgbClr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3074556" y="4928166"/>
              <a:ext cx="2957193" cy="916392"/>
            </a:xfrm>
            <a:prstGeom prst="rect">
              <a:avLst/>
            </a:prstGeom>
            <a:grpFill/>
            <a:ln w="3175">
              <a:solidFill>
                <a:srgbClr val="0070C0"/>
              </a:solidFill>
              <a:prstDash val="sysDot"/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3" name="Oval 2"/>
            <p:cNvSpPr/>
            <p:nvPr/>
          </p:nvSpPr>
          <p:spPr>
            <a:xfrm>
              <a:off x="4520450" y="5356204"/>
              <a:ext cx="62904" cy="62904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5955550" y="4971432"/>
            <a:ext cx="1680988" cy="666555"/>
            <a:chOff x="-353533" y="3809586"/>
            <a:chExt cx="1680988" cy="1177734"/>
          </a:xfrm>
        </p:grpSpPr>
        <p:sp>
          <p:nvSpPr>
            <p:cNvPr id="24" name="Text Placeholder 2"/>
            <p:cNvSpPr txBox="1">
              <a:spLocks/>
            </p:cNvSpPr>
            <p:nvPr/>
          </p:nvSpPr>
          <p:spPr>
            <a:xfrm>
              <a:off x="237124" y="3809586"/>
              <a:ext cx="1090331" cy="1177734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bg-BG" sz="1800" b="0" dirty="0">
                  <a:solidFill>
                    <a:schemeClr val="bg1"/>
                  </a:solidFill>
                </a:rPr>
                <a:t>Видимо дете</a:t>
              </a:r>
            </a:p>
          </p:txBody>
        </p:sp>
        <p:cxnSp>
          <p:nvCxnSpPr>
            <p:cNvPr id="25" name="Straight Connector 24"/>
            <p:cNvCxnSpPr/>
            <p:nvPr/>
          </p:nvCxnSpPr>
          <p:spPr>
            <a:xfrm>
              <a:off x="-353533" y="3809586"/>
              <a:ext cx="1680988" cy="0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29" name="Group 28"/>
          <p:cNvGrpSpPr/>
          <p:nvPr/>
        </p:nvGrpSpPr>
        <p:grpSpPr>
          <a:xfrm rot="18000000">
            <a:off x="3074559" y="4509203"/>
            <a:ext cx="2957193" cy="916392"/>
            <a:chOff x="3074556" y="4928166"/>
            <a:chExt cx="2957193" cy="916392"/>
          </a:xfrm>
        </p:grpSpPr>
        <p:sp>
          <p:nvSpPr>
            <p:cNvPr id="30" name="Rectangle 29"/>
            <p:cNvSpPr/>
            <p:nvPr/>
          </p:nvSpPr>
          <p:spPr>
            <a:xfrm>
              <a:off x="5574550" y="5006358"/>
              <a:ext cx="381000" cy="762000"/>
            </a:xfrm>
            <a:prstGeom prst="rect">
              <a:avLst/>
            </a:prstGeom>
            <a:solidFill>
              <a:srgbClr val="4F81BD">
                <a:alpha val="50196"/>
              </a:srgbClr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3074556" y="4928166"/>
              <a:ext cx="2957193" cy="916392"/>
            </a:xfrm>
            <a:prstGeom prst="rect">
              <a:avLst/>
            </a:prstGeom>
            <a:grpFill/>
            <a:ln w="3175">
              <a:solidFill>
                <a:srgbClr val="0070C0"/>
              </a:solidFill>
              <a:prstDash val="sysDot"/>
              <a:headEnd type="triangl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5680922" y="3918363"/>
            <a:ext cx="1939078" cy="666555"/>
            <a:chOff x="-353533" y="3809586"/>
            <a:chExt cx="1939078" cy="1177734"/>
          </a:xfrm>
        </p:grpSpPr>
        <p:sp>
          <p:nvSpPr>
            <p:cNvPr id="34" name="Text Placeholder 2"/>
            <p:cNvSpPr txBox="1">
              <a:spLocks/>
            </p:cNvSpPr>
            <p:nvPr/>
          </p:nvSpPr>
          <p:spPr>
            <a:xfrm>
              <a:off x="366345" y="3809586"/>
              <a:ext cx="1219200" cy="1177734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bg-BG" sz="1800" b="0" dirty="0">
                  <a:solidFill>
                    <a:schemeClr val="bg1"/>
                  </a:solidFill>
                </a:rPr>
                <a:t>Завъртян родител</a:t>
              </a:r>
            </a:p>
          </p:txBody>
        </p:sp>
        <p:cxnSp>
          <p:nvCxnSpPr>
            <p:cNvPr id="35" name="Straight Connector 34"/>
            <p:cNvCxnSpPr/>
            <p:nvPr/>
          </p:nvCxnSpPr>
          <p:spPr>
            <a:xfrm>
              <a:off x="-353533" y="3809586"/>
              <a:ext cx="1939078" cy="0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905286795"/>
      </p:ext>
    </p:extLst>
  </p:cSld>
  <p:clrMapOvr>
    <a:masterClrMapping/>
  </p:clrMapOvr>
  <p:transition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bg-BG"/>
          </a:p>
        </p:txBody>
      </p:sp>
      <p:pic>
        <p:nvPicPr>
          <p:cNvPr id="4" name="Picture 3">
            <a:hlinkClick r:id="rId2" action="ppaction://hlinkfile"/>
            <a:extLst>
              <a:ext uri="{FF2B5EF4-FFF2-40B4-BE49-F238E27FC236}">
                <a16:creationId xmlns:a16="http://schemas.microsoft.com/office/drawing/2014/main" id="{FEDF7DD3-CEBE-4DAD-A3C2-2A355C8C18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443990"/>
            <a:ext cx="7315200" cy="397002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38319715"/>
      </p:ext>
    </p:extLst>
  </p:cSld>
  <p:clrMapOvr>
    <a:masterClrMapping/>
  </p:clrMapOvr>
  <p:transition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Степени на свобода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5326538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Движения на обекти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Степени на свобода</a:t>
            </a:r>
          </a:p>
          <a:p>
            <a:pPr lvl="1"/>
            <a:r>
              <a:rPr lang="bg-BG" dirty="0"/>
              <a:t>На английски </a:t>
            </a:r>
            <a:r>
              <a:rPr lang="en-US" dirty="0">
                <a:solidFill>
                  <a:srgbClr val="FF388C"/>
                </a:solidFill>
              </a:rPr>
              <a:t>Degree of Freedom</a:t>
            </a:r>
            <a:r>
              <a:rPr lang="en-US" dirty="0"/>
              <a:t> (</a:t>
            </a:r>
            <a:r>
              <a:rPr lang="en-US" dirty="0">
                <a:solidFill>
                  <a:srgbClr val="FF388C"/>
                </a:solidFill>
              </a:rPr>
              <a:t>D</a:t>
            </a:r>
            <a:r>
              <a:rPr lang="bg-BG" dirty="0">
                <a:solidFill>
                  <a:srgbClr val="FF388C"/>
                </a:solidFill>
              </a:rPr>
              <a:t>О</a:t>
            </a:r>
            <a:r>
              <a:rPr lang="en-US" dirty="0">
                <a:solidFill>
                  <a:srgbClr val="FF388C"/>
                </a:solidFill>
              </a:rPr>
              <a:t>F</a:t>
            </a:r>
            <a:r>
              <a:rPr lang="en-US" dirty="0"/>
              <a:t>)</a:t>
            </a:r>
            <a:endParaRPr lang="bg-BG" dirty="0"/>
          </a:p>
          <a:p>
            <a:pPr lvl="1"/>
            <a:r>
              <a:rPr lang="bg-BG" dirty="0"/>
              <a:t>Минималният брой независими параметри за описване на движение</a:t>
            </a:r>
          </a:p>
          <a:p>
            <a:r>
              <a:rPr lang="bg-BG" dirty="0"/>
              <a:t>Външен ефект</a:t>
            </a:r>
          </a:p>
          <a:p>
            <a:pPr lvl="1"/>
            <a:r>
              <a:rPr lang="bg-BG" dirty="0"/>
              <a:t>По-голям </a:t>
            </a:r>
            <a:r>
              <a:rPr lang="en-US" i="0" dirty="0">
                <a:latin typeface="+mj-lt"/>
              </a:rPr>
              <a:t>DOF</a:t>
            </a:r>
            <a:r>
              <a:rPr lang="en-US" dirty="0"/>
              <a:t> = </a:t>
            </a:r>
            <a:r>
              <a:rPr lang="bg-BG" dirty="0"/>
              <a:t>по-сложно движение</a:t>
            </a:r>
          </a:p>
          <a:p>
            <a:pPr lvl="1"/>
            <a:r>
              <a:rPr lang="bg-BG" dirty="0"/>
              <a:t>По-малък </a:t>
            </a:r>
            <a:r>
              <a:rPr lang="en-US" i="0" dirty="0">
                <a:latin typeface="+mj-lt"/>
              </a:rPr>
              <a:t>DOF</a:t>
            </a:r>
            <a:r>
              <a:rPr lang="en-US" dirty="0"/>
              <a:t> = </a:t>
            </a:r>
            <a:r>
              <a:rPr lang="bg-BG" dirty="0"/>
              <a:t>по-ограничено движение</a:t>
            </a:r>
          </a:p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6644267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bg-BG" dirty="0"/>
                  <a:t>Достижимост</a:t>
                </a:r>
                <a:r>
                  <a:rPr lang="en-US" dirty="0"/>
                  <a:t> </a:t>
                </a:r>
                <a:r>
                  <a:rPr lang="bg-BG" dirty="0"/>
                  <a:t>при </a:t>
                </a:r>
                <a:r>
                  <a:rPr lang="en-US" sz="3200" i="0" dirty="0">
                    <a:solidFill>
                      <a:srgbClr val="FF388C"/>
                    </a:solidFill>
                    <a:latin typeface="+mj-lt"/>
                  </a:rPr>
                  <a:t>DOF</a:t>
                </a:r>
                <a14:m>
                  <m:oMath xmlns:m="http://schemas.openxmlformats.org/officeDocument/2006/math">
                    <m:r>
                      <a:rPr lang="bg-BG" sz="3200" b="1" i="0" dirty="0" smtClean="0">
                        <a:solidFill>
                          <a:srgbClr val="FF388C"/>
                        </a:solidFill>
                        <a:latin typeface="Cambria Math"/>
                      </a:rPr>
                      <m:t> </m:t>
                    </m:r>
                    <m:r>
                      <a:rPr lang="en-US" sz="3200" i="1" dirty="0" smtClean="0">
                        <a:solidFill>
                          <a:srgbClr val="FF388C"/>
                        </a:solidFill>
                        <a:latin typeface="Cambria Math"/>
                      </a:rPr>
                      <m:t>=0</m:t>
                    </m:r>
                  </m:oMath>
                </a14:m>
                <a:endParaRPr lang="bg-BG" sz="3200" dirty="0"/>
              </a:p>
              <a:p>
                <a:pPr lvl="1"/>
                <a:r>
                  <a:rPr lang="bg-BG" dirty="0"/>
                  <a:t>Достъп до една фиксирана точка и на практика няма движение</a:t>
                </a:r>
              </a:p>
              <a:p>
                <a:pPr lvl="1"/>
                <a:r>
                  <a:rPr lang="bg-BG" dirty="0"/>
                  <a:t>Пример: групов обект и статични подобекти като единен обект, без вътрешно движение</a:t>
                </a:r>
              </a:p>
              <a:p>
                <a:r>
                  <a:rPr lang="bg-BG" dirty="0"/>
                  <a:t>Достижимост</a:t>
                </a:r>
                <a:r>
                  <a:rPr lang="en-US" dirty="0"/>
                  <a:t> </a:t>
                </a:r>
                <a:r>
                  <a:rPr lang="bg-BG" dirty="0"/>
                  <a:t>при </a:t>
                </a:r>
                <a:r>
                  <a:rPr lang="en-US" sz="3200" i="0" dirty="0">
                    <a:solidFill>
                      <a:srgbClr val="FF388C"/>
                    </a:solidFill>
                    <a:latin typeface="+mj-lt"/>
                  </a:rPr>
                  <a:t>DOF</a:t>
                </a:r>
                <a14:m>
                  <m:oMath xmlns:m="http://schemas.openxmlformats.org/officeDocument/2006/math">
                    <m:r>
                      <a:rPr lang="bg-BG" sz="3200" b="1" i="0" dirty="0" smtClean="0">
                        <a:solidFill>
                          <a:srgbClr val="FF388C"/>
                        </a:solidFill>
                        <a:latin typeface="Cambria Math"/>
                      </a:rPr>
                      <m:t> </m:t>
                    </m:r>
                    <m:r>
                      <a:rPr lang="en-US" sz="3200" b="0" i="1" dirty="0">
                        <a:solidFill>
                          <a:srgbClr val="FF388C"/>
                        </a:solidFill>
                        <a:latin typeface="Cambria Math"/>
                      </a:rPr>
                      <m:t>=</m:t>
                    </m:r>
                    <m:r>
                      <a:rPr lang="bg-BG" sz="3200" b="0" i="1" dirty="0" smtClean="0">
                        <a:solidFill>
                          <a:srgbClr val="FF388C"/>
                        </a:solidFill>
                        <a:latin typeface="Cambria Math"/>
                      </a:rPr>
                      <m:t>1</m:t>
                    </m:r>
                  </m:oMath>
                </a14:m>
                <a:endParaRPr lang="bg-BG" sz="3200" b="0" dirty="0"/>
              </a:p>
              <a:p>
                <a:pPr lvl="1"/>
                <a:r>
                  <a:rPr lang="bg-BG" dirty="0"/>
                  <a:t>Достижимост до точки по права или крива линия, според типа на движение</a:t>
                </a:r>
              </a:p>
              <a:p>
                <a:pPr lvl="1"/>
                <a:r>
                  <a:rPr lang="bg-BG" dirty="0"/>
                  <a:t>Пример: вложен обект, който се върти, краят му достига само до точките на окръжност</a:t>
                </a:r>
              </a:p>
            </p:txBody>
          </p:sp>
        </mc:Choice>
        <mc:Fallback xmlns="">
          <p:sp>
            <p:nvSpPr>
              <p:cNvPr id="2" name="Tex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2242" t="-1488" r="-897"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84730016"/>
      </p:ext>
    </p:extLst>
  </p:cSld>
  <p:clrMapOvr>
    <a:masterClrMapping/>
  </p:clrMapOvr>
  <p:transition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bg-BG" dirty="0"/>
                  <a:t>Достижимост</a:t>
                </a:r>
                <a:r>
                  <a:rPr lang="en-US" dirty="0"/>
                  <a:t> </a:t>
                </a:r>
                <a:r>
                  <a:rPr lang="bg-BG" dirty="0"/>
                  <a:t>при </a:t>
                </a:r>
                <a:r>
                  <a:rPr lang="en-US" sz="3200" dirty="0">
                    <a:solidFill>
                      <a:srgbClr val="FF388C"/>
                    </a:solidFill>
                  </a:rPr>
                  <a:t>DOF</a:t>
                </a:r>
                <a14:m>
                  <m:oMath xmlns:m="http://schemas.openxmlformats.org/officeDocument/2006/math">
                    <m:r>
                      <a:rPr lang="bg-BG" sz="3200" dirty="0">
                        <a:solidFill>
                          <a:srgbClr val="FF388C"/>
                        </a:solidFill>
                        <a:latin typeface="Cambria Math"/>
                      </a:rPr>
                      <m:t> </m:t>
                    </m:r>
                    <m:r>
                      <a:rPr lang="en-US" sz="3200" b="0" i="1" dirty="0">
                        <a:solidFill>
                          <a:srgbClr val="FF388C"/>
                        </a:solidFill>
                        <a:latin typeface="Cambria Math"/>
                      </a:rPr>
                      <m:t>=</m:t>
                    </m:r>
                    <m:r>
                      <a:rPr lang="bg-BG" sz="3200" b="0" i="1" dirty="0" smtClean="0">
                        <a:solidFill>
                          <a:srgbClr val="FF388C"/>
                        </a:solidFill>
                        <a:latin typeface="Cambria Math"/>
                      </a:rPr>
                      <m:t>2</m:t>
                    </m:r>
                  </m:oMath>
                </a14:m>
                <a:endParaRPr lang="bg-BG" sz="3200" b="0" dirty="0"/>
              </a:p>
              <a:p>
                <a:pPr lvl="1"/>
                <a:r>
                  <a:rPr lang="bg-BG" dirty="0"/>
                  <a:t>Достижимост до точки от повърхнина</a:t>
                </a:r>
              </a:p>
              <a:p>
                <a:pPr lvl="1"/>
                <a:r>
                  <a:rPr lang="bg-BG" dirty="0"/>
                  <a:t>Пример: въртящ се обект, който се плъзга вертикално, краят му достига само до точките на повърхността на цилиндър</a:t>
                </a:r>
              </a:p>
              <a:p>
                <a:r>
                  <a:rPr lang="bg-BG" dirty="0"/>
                  <a:t>Достижимост</a:t>
                </a:r>
                <a:r>
                  <a:rPr lang="en-US" dirty="0"/>
                  <a:t> </a:t>
                </a:r>
                <a:r>
                  <a:rPr lang="bg-BG" dirty="0"/>
                  <a:t>при </a:t>
                </a:r>
                <a:r>
                  <a:rPr lang="en-US" sz="3200" dirty="0">
                    <a:solidFill>
                      <a:srgbClr val="FF388C"/>
                    </a:solidFill>
                  </a:rPr>
                  <a:t>DOF</a:t>
                </a:r>
                <a14:m>
                  <m:oMath xmlns:m="http://schemas.openxmlformats.org/officeDocument/2006/math">
                    <m:r>
                      <a:rPr lang="bg-BG" sz="3200" dirty="0">
                        <a:solidFill>
                          <a:srgbClr val="FF388C"/>
                        </a:solidFill>
                        <a:latin typeface="Cambria Math"/>
                      </a:rPr>
                      <m:t> </m:t>
                    </m:r>
                    <m:r>
                      <a:rPr lang="en-US" sz="3200" b="0" i="1" dirty="0">
                        <a:solidFill>
                          <a:srgbClr val="FF388C"/>
                        </a:solidFill>
                        <a:latin typeface="Cambria Math"/>
                      </a:rPr>
                      <m:t>=</m:t>
                    </m:r>
                    <m:r>
                      <a:rPr lang="bg-BG" sz="3200" b="0" i="1" dirty="0" smtClean="0">
                        <a:solidFill>
                          <a:srgbClr val="FF388C"/>
                        </a:solidFill>
                        <a:latin typeface="Cambria Math"/>
                      </a:rPr>
                      <m:t>3</m:t>
                    </m:r>
                  </m:oMath>
                </a14:m>
                <a:endParaRPr lang="bg-BG" sz="3200" dirty="0"/>
              </a:p>
              <a:p>
                <a:pPr lvl="1"/>
                <a:r>
                  <a:rPr lang="bg-BG" dirty="0"/>
                  <a:t>Достижимост до точки от обем</a:t>
                </a:r>
              </a:p>
              <a:p>
                <a:pPr lvl="1"/>
                <a:r>
                  <a:rPr lang="bg-BG" dirty="0"/>
                  <a:t>Пример: обект, който се върти, плъзга се вертикално и се удължава, краят му достига до точките на тръба с дебелина на стената</a:t>
                </a:r>
              </a:p>
              <a:p>
                <a:endParaRPr lang="bg-BG" dirty="0"/>
              </a:p>
            </p:txBody>
          </p:sp>
        </mc:Choice>
        <mc:Fallback xmlns="">
          <p:sp>
            <p:nvSpPr>
              <p:cNvPr id="2" name="Tex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2242" t="-1488"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12179955"/>
      </p:ext>
    </p:extLst>
  </p:cSld>
  <p:clrMapOvr>
    <a:masterClrMapping/>
  </p:clrMapOvr>
  <p:transition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noProof="0" dirty="0"/>
              <a:t>В това занятие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bg-BG" noProof="0" dirty="0"/>
              <a:t>Вложени обекти</a:t>
            </a:r>
          </a:p>
          <a:p>
            <a:r>
              <a:rPr lang="bg-BG" noProof="0" dirty="0"/>
              <a:t>Степени на свобода</a:t>
            </a:r>
          </a:p>
          <a:p>
            <a:r>
              <a:rPr lang="bg-BG" dirty="0"/>
              <a:t>Изграждане на роботи</a:t>
            </a:r>
            <a:endParaRPr lang="bg-BG" noProof="0" dirty="0"/>
          </a:p>
        </p:txBody>
      </p:sp>
    </p:spTree>
    <p:extLst>
      <p:ext uri="{BB962C8B-B14F-4D97-AF65-F5344CB8AC3E}">
        <p14:creationId xmlns:p14="http://schemas.microsoft.com/office/powerpoint/2010/main" val="16412181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bg-BG" dirty="0"/>
                  <a:t>Достижимост</a:t>
                </a:r>
                <a:r>
                  <a:rPr lang="en-US" dirty="0"/>
                  <a:t> </a:t>
                </a:r>
                <a:r>
                  <a:rPr lang="bg-BG" dirty="0"/>
                  <a:t>при </a:t>
                </a:r>
                <a:r>
                  <a:rPr lang="en-US" sz="3200" dirty="0">
                    <a:solidFill>
                      <a:srgbClr val="FF388C"/>
                    </a:solidFill>
                  </a:rPr>
                  <a:t>DOF</a:t>
                </a:r>
                <a14:m>
                  <m:oMath xmlns:m="http://schemas.openxmlformats.org/officeDocument/2006/math">
                    <m:r>
                      <a:rPr lang="bg-BG" sz="3200" dirty="0">
                        <a:solidFill>
                          <a:srgbClr val="FF388C"/>
                        </a:solidFill>
                        <a:latin typeface="Cambria Math"/>
                      </a:rPr>
                      <m:t> </m:t>
                    </m:r>
                    <m:r>
                      <a:rPr lang="bg-BG" sz="3200" dirty="0" smtClean="0">
                        <a:solidFill>
                          <a:srgbClr val="FF388C"/>
                        </a:solidFill>
                        <a:latin typeface="Cambria Math"/>
                      </a:rPr>
                      <m:t>&gt;</m:t>
                    </m:r>
                    <m:r>
                      <a:rPr lang="bg-BG" sz="3200" dirty="0">
                        <a:solidFill>
                          <a:srgbClr val="FF388C"/>
                        </a:solidFill>
                        <a:latin typeface="Cambria Math"/>
                      </a:rPr>
                      <m:t>3</m:t>
                    </m:r>
                  </m:oMath>
                </a14:m>
                <a:endParaRPr lang="bg-BG" dirty="0"/>
              </a:p>
              <a:p>
                <a:pPr lvl="1"/>
                <a:r>
                  <a:rPr lang="bg-BG" dirty="0"/>
                  <a:t>При използване на основните трансформации се постига </a:t>
                </a:r>
                <a:r>
                  <a:rPr lang="en-US" dirty="0">
                    <a:solidFill>
                      <a:srgbClr val="FF388C"/>
                    </a:solidFill>
                  </a:rPr>
                  <a:t>DOF</a:t>
                </a:r>
                <a14:m>
                  <m:oMath xmlns:m="http://schemas.openxmlformats.org/officeDocument/2006/math">
                    <m:r>
                      <a:rPr lang="bg-BG" b="0" i="1" dirty="0" smtClean="0">
                        <a:solidFill>
                          <a:srgbClr val="FF388C"/>
                        </a:solidFill>
                        <a:latin typeface="Cambria Math"/>
                      </a:rPr>
                      <m:t>=</m:t>
                    </m:r>
                    <m:r>
                      <a:rPr lang="bg-BG" b="0" i="0" dirty="0" smtClean="0">
                        <a:solidFill>
                          <a:srgbClr val="FF388C"/>
                        </a:solidFill>
                        <a:latin typeface="Cambria Math"/>
                      </a:rPr>
                      <m:t>9</m:t>
                    </m:r>
                  </m:oMath>
                </a14:m>
                <a:r>
                  <a:rPr lang="bg-BG" dirty="0"/>
                  <a:t> (транслация по </a:t>
                </a:r>
                <a:r>
                  <a:rPr lang="bg-BG" dirty="0">
                    <a:latin typeface="Cambria" panose="02040503050406030204" pitchFamily="18" charset="0"/>
                    <a:ea typeface="Cambria" panose="02040503050406030204" pitchFamily="18" charset="0"/>
                  </a:rPr>
                  <a:t>3</a:t>
                </a:r>
                <a:r>
                  <a:rPr lang="bg-BG" dirty="0"/>
                  <a:t> оси, мащабиране по </a:t>
                </a:r>
                <a:r>
                  <a:rPr lang="bg-BG" dirty="0">
                    <a:latin typeface="Cambria" panose="02040503050406030204" pitchFamily="18" charset="0"/>
                    <a:ea typeface="Cambria" panose="02040503050406030204" pitchFamily="18" charset="0"/>
                  </a:rPr>
                  <a:t>3</a:t>
                </a:r>
                <a:r>
                  <a:rPr lang="bg-BG" dirty="0"/>
                  <a:t> оси и ротация около </a:t>
                </a:r>
                <a:r>
                  <a:rPr lang="bg-BG" dirty="0">
                    <a:latin typeface="Cambria" panose="02040503050406030204" pitchFamily="18" charset="0"/>
                    <a:ea typeface="Cambria" panose="02040503050406030204" pitchFamily="18" charset="0"/>
                  </a:rPr>
                  <a:t>3</a:t>
                </a:r>
                <a:r>
                  <a:rPr lang="bg-BG" dirty="0"/>
                  <a:t> оси)</a:t>
                </a:r>
              </a:p>
              <a:p>
                <a:r>
                  <a:rPr lang="bg-BG" dirty="0"/>
                  <a:t>Системи от вложени обекти</a:t>
                </a:r>
              </a:p>
              <a:p>
                <a:pPr lvl="1"/>
                <a:r>
                  <a:rPr lang="en-US" dirty="0" err="1"/>
                  <a:t>DOF</a:t>
                </a:r>
                <a:r>
                  <a:rPr lang="bg-BG" dirty="0"/>
                  <a:t> на цялата система е сумата от </a:t>
                </a:r>
                <a:r>
                  <a:rPr lang="en-US" dirty="0" err="1"/>
                  <a:t>DOF</a:t>
                </a:r>
                <a:r>
                  <a:rPr lang="bg-BG" dirty="0"/>
                  <a:t> на отделните елементи</a:t>
                </a:r>
                <a:endParaRPr lang="en-US" dirty="0"/>
              </a:p>
              <a:p>
                <a:pPr lvl="2"/>
                <a:r>
                  <a:rPr lang="en-US" dirty="0"/>
                  <a:t>(</a:t>
                </a:r>
                <a:r>
                  <a:rPr lang="bg-BG" dirty="0"/>
                  <a:t>ако параметрите им са независими</a:t>
                </a:r>
                <a:r>
                  <a:rPr lang="en-US" dirty="0"/>
                  <a:t>)</a:t>
                </a:r>
                <a:endParaRPr lang="bg-BG" dirty="0"/>
              </a:p>
              <a:p>
                <a:r>
                  <a:rPr lang="bg-BG" dirty="0"/>
                  <a:t>Постигане на голям </a:t>
                </a:r>
                <a:r>
                  <a:rPr lang="en-US" dirty="0"/>
                  <a:t>DOF</a:t>
                </a:r>
                <a:endParaRPr lang="bg-BG" dirty="0"/>
              </a:p>
              <a:p>
                <a:pPr lvl="1"/>
                <a:r>
                  <a:rPr lang="bg-BG" dirty="0"/>
                  <a:t>Малко елементи с големи индивидуални </a:t>
                </a:r>
                <a:r>
                  <a:rPr lang="en-US" dirty="0"/>
                  <a:t>DOF </a:t>
                </a:r>
                <a:r>
                  <a:rPr lang="bg-BG" dirty="0"/>
                  <a:t>Много елементи с малки индивидуални </a:t>
                </a:r>
                <a:r>
                  <a:rPr lang="en-US" dirty="0"/>
                  <a:t>DOF</a:t>
                </a:r>
                <a:endParaRPr lang="bg-BG" dirty="0"/>
              </a:p>
            </p:txBody>
          </p:sp>
        </mc:Choice>
        <mc:Fallback xmlns="">
          <p:sp>
            <p:nvSpPr>
              <p:cNvPr id="2" name="Tex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2242" t="-1488" r="-1719"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2616031"/>
      </p:ext>
    </p:extLst>
  </p:cSld>
  <p:clrMapOvr>
    <a:masterClrMapping/>
  </p:clrMapOvr>
  <p:transition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bg-BG" dirty="0"/>
                  <a:t>Внимание</a:t>
                </a:r>
              </a:p>
              <a:p>
                <a:pPr lvl="1"/>
                <a:r>
                  <a:rPr lang="bg-BG" dirty="0"/>
                  <a:t>Не винаги размерността на достижимата зона съвпада с </a:t>
                </a:r>
                <a:r>
                  <a:rPr lang="en-US" dirty="0" err="1"/>
                  <a:t>DOF</a:t>
                </a:r>
                <a:endParaRPr lang="en-US" dirty="0"/>
              </a:p>
              <a:p>
                <a:pPr lvl="1"/>
                <a:r>
                  <a:rPr lang="bg-BG" dirty="0"/>
                  <a:t>Пример на механизъм с </a:t>
                </a:r>
                <a:r>
                  <a:rPr lang="en-US" dirty="0" err="1">
                    <a:solidFill>
                      <a:srgbClr val="FF388C"/>
                    </a:solidFill>
                  </a:rPr>
                  <a:t>DOF</a:t>
                </a:r>
                <a14:m>
                  <m:oMath xmlns:m="http://schemas.openxmlformats.org/officeDocument/2006/math">
                    <m:r>
                      <a:rPr lang="en-US" b="0" i="0" dirty="0" smtClean="0">
                        <a:solidFill>
                          <a:srgbClr val="FF388C"/>
                        </a:solidFill>
                        <a:latin typeface="Cambria Math"/>
                      </a:rPr>
                      <m:t> </m:t>
                    </m:r>
                    <m:r>
                      <a:rPr lang="en-US" i="1" dirty="0" smtClean="0">
                        <a:solidFill>
                          <a:srgbClr val="FF388C"/>
                        </a:solidFill>
                        <a:latin typeface="Cambria Math"/>
                      </a:rPr>
                      <m:t>=3</m:t>
                    </m:r>
                  </m:oMath>
                </a14:m>
                <a:r>
                  <a:rPr lang="bg-BG" dirty="0"/>
                  <a:t>, при който достижимостта е </a:t>
                </a:r>
                <a:r>
                  <a:rPr lang="bg-BG" dirty="0">
                    <a:latin typeface="Cambria" panose="02040503050406030204" pitchFamily="18" charset="0"/>
                    <a:ea typeface="Cambria" panose="02040503050406030204" pitchFamily="18" charset="0"/>
                  </a:rPr>
                  <a:t>2</a:t>
                </a:r>
                <a:r>
                  <a:rPr lang="en-US" dirty="0"/>
                  <a:t>D,</a:t>
                </a:r>
                <a:r>
                  <a:rPr lang="bg-BG" dirty="0"/>
                  <a:t> а не </a:t>
                </a:r>
                <a:r>
                  <a:rPr lang="en-US" dirty="0">
                    <a:latin typeface="Cambria" panose="02040503050406030204" pitchFamily="18" charset="0"/>
                    <a:ea typeface="Cambria" panose="02040503050406030204" pitchFamily="18" charset="0"/>
                  </a:rPr>
                  <a:t>3</a:t>
                </a:r>
                <a:r>
                  <a:rPr lang="en-US" dirty="0"/>
                  <a:t>D</a:t>
                </a:r>
                <a:endParaRPr lang="bg-BG" dirty="0"/>
              </a:p>
            </p:txBody>
          </p:sp>
        </mc:Choice>
        <mc:Fallback xmlns="">
          <p:sp>
            <p:nvSpPr>
              <p:cNvPr id="2" name="Tex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2242" t="-1488" r="-2018"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Isosceles Triangle 2"/>
          <p:cNvSpPr/>
          <p:nvPr/>
        </p:nvSpPr>
        <p:spPr>
          <a:xfrm>
            <a:off x="3727861" y="5701553"/>
            <a:ext cx="1651192" cy="457200"/>
          </a:xfrm>
          <a:prstGeom prst="triangle">
            <a:avLst/>
          </a:prstGeom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4" name="Oval 26"/>
          <p:cNvSpPr/>
          <p:nvPr/>
        </p:nvSpPr>
        <p:spPr>
          <a:xfrm rot="18900000">
            <a:off x="4147760" y="5001633"/>
            <a:ext cx="1827637" cy="384844"/>
          </a:xfrm>
          <a:custGeom>
            <a:avLst/>
            <a:gdLst/>
            <a:ahLst/>
            <a:cxnLst/>
            <a:rect l="l" t="t" r="r" b="b"/>
            <a:pathLst>
              <a:path w="4317963" h="909230">
                <a:moveTo>
                  <a:pt x="3857589" y="337607"/>
                </a:moveTo>
                <a:cubicBezTo>
                  <a:pt x="3794025" y="337607"/>
                  <a:pt x="3742497" y="389136"/>
                  <a:pt x="3742497" y="452700"/>
                </a:cubicBezTo>
                <a:cubicBezTo>
                  <a:pt x="3742497" y="516264"/>
                  <a:pt x="3794025" y="567793"/>
                  <a:pt x="3857589" y="567793"/>
                </a:cubicBezTo>
                <a:cubicBezTo>
                  <a:pt x="3921153" y="567793"/>
                  <a:pt x="3972683" y="516264"/>
                  <a:pt x="3972683" y="452700"/>
                </a:cubicBezTo>
                <a:cubicBezTo>
                  <a:pt x="3972683" y="389136"/>
                  <a:pt x="3921153" y="337607"/>
                  <a:pt x="3857589" y="337607"/>
                </a:cubicBezTo>
                <a:close/>
                <a:moveTo>
                  <a:pt x="460373" y="337607"/>
                </a:moveTo>
                <a:cubicBezTo>
                  <a:pt x="396809" y="337607"/>
                  <a:pt x="345280" y="389136"/>
                  <a:pt x="345280" y="452700"/>
                </a:cubicBezTo>
                <a:cubicBezTo>
                  <a:pt x="345280" y="516264"/>
                  <a:pt x="396809" y="567793"/>
                  <a:pt x="460373" y="567793"/>
                </a:cubicBezTo>
                <a:cubicBezTo>
                  <a:pt x="523937" y="567793"/>
                  <a:pt x="575466" y="516264"/>
                  <a:pt x="575466" y="452700"/>
                </a:cubicBezTo>
                <a:cubicBezTo>
                  <a:pt x="575466" y="389136"/>
                  <a:pt x="523937" y="337607"/>
                  <a:pt x="460373" y="337607"/>
                </a:cubicBezTo>
                <a:close/>
                <a:moveTo>
                  <a:pt x="460373" y="0"/>
                </a:moveTo>
                <a:lnTo>
                  <a:pt x="1522837" y="0"/>
                </a:lnTo>
                <a:lnTo>
                  <a:pt x="1827637" y="0"/>
                </a:lnTo>
                <a:lnTo>
                  <a:pt x="3857589" y="0"/>
                </a:lnTo>
                <a:cubicBezTo>
                  <a:pt x="4111847" y="0"/>
                  <a:pt x="4317963" y="203401"/>
                  <a:pt x="4317963" y="454308"/>
                </a:cubicBezTo>
                <a:cubicBezTo>
                  <a:pt x="4317963" y="705215"/>
                  <a:pt x="4111847" y="908616"/>
                  <a:pt x="3857589" y="908616"/>
                </a:cubicBezTo>
                <a:lnTo>
                  <a:pt x="3857589" y="909230"/>
                </a:lnTo>
                <a:lnTo>
                  <a:pt x="1827637" y="909230"/>
                </a:lnTo>
                <a:lnTo>
                  <a:pt x="1522837" y="909230"/>
                </a:lnTo>
                <a:lnTo>
                  <a:pt x="460373" y="909230"/>
                </a:lnTo>
                <a:lnTo>
                  <a:pt x="460373" y="908616"/>
                </a:lnTo>
                <a:cubicBezTo>
                  <a:pt x="206116" y="908616"/>
                  <a:pt x="0" y="705215"/>
                  <a:pt x="0" y="454308"/>
                </a:cubicBezTo>
                <a:cubicBezTo>
                  <a:pt x="0" y="203401"/>
                  <a:pt x="206116" y="0"/>
                  <a:pt x="460373" y="0"/>
                </a:cubicBezTo>
                <a:close/>
              </a:path>
            </a:pathLst>
          </a:custGeom>
          <a:solidFill>
            <a:srgbClr val="4F81BD">
              <a:alpha val="50196"/>
            </a:srgbClr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6" name="Oval 26"/>
          <p:cNvSpPr/>
          <p:nvPr/>
        </p:nvSpPr>
        <p:spPr>
          <a:xfrm rot="17760120">
            <a:off x="3535174" y="3846214"/>
            <a:ext cx="1827637" cy="384844"/>
          </a:xfrm>
          <a:custGeom>
            <a:avLst/>
            <a:gdLst/>
            <a:ahLst/>
            <a:cxnLst/>
            <a:rect l="l" t="t" r="r" b="b"/>
            <a:pathLst>
              <a:path w="4317963" h="909230">
                <a:moveTo>
                  <a:pt x="3857589" y="337607"/>
                </a:moveTo>
                <a:cubicBezTo>
                  <a:pt x="3794025" y="337607"/>
                  <a:pt x="3742497" y="389136"/>
                  <a:pt x="3742497" y="452700"/>
                </a:cubicBezTo>
                <a:cubicBezTo>
                  <a:pt x="3742497" y="516264"/>
                  <a:pt x="3794025" y="567793"/>
                  <a:pt x="3857589" y="567793"/>
                </a:cubicBezTo>
                <a:cubicBezTo>
                  <a:pt x="3921153" y="567793"/>
                  <a:pt x="3972683" y="516264"/>
                  <a:pt x="3972683" y="452700"/>
                </a:cubicBezTo>
                <a:cubicBezTo>
                  <a:pt x="3972683" y="389136"/>
                  <a:pt x="3921153" y="337607"/>
                  <a:pt x="3857589" y="337607"/>
                </a:cubicBezTo>
                <a:close/>
                <a:moveTo>
                  <a:pt x="460373" y="337607"/>
                </a:moveTo>
                <a:cubicBezTo>
                  <a:pt x="396809" y="337607"/>
                  <a:pt x="345280" y="389136"/>
                  <a:pt x="345280" y="452700"/>
                </a:cubicBezTo>
                <a:cubicBezTo>
                  <a:pt x="345280" y="516264"/>
                  <a:pt x="396809" y="567793"/>
                  <a:pt x="460373" y="567793"/>
                </a:cubicBezTo>
                <a:cubicBezTo>
                  <a:pt x="523937" y="567793"/>
                  <a:pt x="575466" y="516264"/>
                  <a:pt x="575466" y="452700"/>
                </a:cubicBezTo>
                <a:cubicBezTo>
                  <a:pt x="575466" y="389136"/>
                  <a:pt x="523937" y="337607"/>
                  <a:pt x="460373" y="337607"/>
                </a:cubicBezTo>
                <a:close/>
                <a:moveTo>
                  <a:pt x="460373" y="0"/>
                </a:moveTo>
                <a:lnTo>
                  <a:pt x="1522837" y="0"/>
                </a:lnTo>
                <a:lnTo>
                  <a:pt x="1827637" y="0"/>
                </a:lnTo>
                <a:lnTo>
                  <a:pt x="3857589" y="0"/>
                </a:lnTo>
                <a:cubicBezTo>
                  <a:pt x="4111847" y="0"/>
                  <a:pt x="4317963" y="203401"/>
                  <a:pt x="4317963" y="454308"/>
                </a:cubicBezTo>
                <a:cubicBezTo>
                  <a:pt x="4317963" y="705215"/>
                  <a:pt x="4111847" y="908616"/>
                  <a:pt x="3857589" y="908616"/>
                </a:cubicBezTo>
                <a:lnTo>
                  <a:pt x="3857589" y="909230"/>
                </a:lnTo>
                <a:lnTo>
                  <a:pt x="1827637" y="909230"/>
                </a:lnTo>
                <a:lnTo>
                  <a:pt x="1522837" y="909230"/>
                </a:lnTo>
                <a:lnTo>
                  <a:pt x="460373" y="909230"/>
                </a:lnTo>
                <a:lnTo>
                  <a:pt x="460373" y="908616"/>
                </a:lnTo>
                <a:cubicBezTo>
                  <a:pt x="206116" y="908616"/>
                  <a:pt x="0" y="705215"/>
                  <a:pt x="0" y="454308"/>
                </a:cubicBezTo>
                <a:cubicBezTo>
                  <a:pt x="0" y="203401"/>
                  <a:pt x="206116" y="0"/>
                  <a:pt x="460373" y="0"/>
                </a:cubicBezTo>
                <a:close/>
              </a:path>
            </a:pathLst>
          </a:custGeom>
          <a:solidFill>
            <a:srgbClr val="4F81BD">
              <a:alpha val="50196"/>
            </a:srgbClr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9" name="Arc 8"/>
          <p:cNvSpPr/>
          <p:nvPr/>
        </p:nvSpPr>
        <p:spPr>
          <a:xfrm>
            <a:off x="4253463" y="5367936"/>
            <a:ext cx="602819" cy="608350"/>
          </a:xfrm>
          <a:prstGeom prst="arc">
            <a:avLst>
              <a:gd name="adj1" fmla="val 8771488"/>
              <a:gd name="adj2" fmla="val 16733239"/>
            </a:avLst>
          </a:prstGeom>
          <a:grpFill/>
          <a:ln w="3175">
            <a:solidFill>
              <a:srgbClr val="0070C0"/>
            </a:solidFill>
            <a:prstDash val="sysDot"/>
            <a:headEnd type="triangl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>
              <a:solidFill>
                <a:schemeClr val="lt1"/>
              </a:solidFill>
            </a:endParaRPr>
          </a:p>
        </p:txBody>
      </p:sp>
      <p:sp>
        <p:nvSpPr>
          <p:cNvPr id="10" name="Arc 9"/>
          <p:cNvSpPr/>
          <p:nvPr/>
        </p:nvSpPr>
        <p:spPr>
          <a:xfrm>
            <a:off x="4794200" y="4570795"/>
            <a:ext cx="602819" cy="608350"/>
          </a:xfrm>
          <a:prstGeom prst="arc">
            <a:avLst>
              <a:gd name="adj1" fmla="val 8015398"/>
              <a:gd name="adj2" fmla="val 10781511"/>
            </a:avLst>
          </a:prstGeom>
          <a:grpFill/>
          <a:ln w="3175">
            <a:solidFill>
              <a:srgbClr val="0070C0"/>
            </a:solidFill>
            <a:prstDash val="sysDot"/>
            <a:headEnd type="triangl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>
              <a:solidFill>
                <a:schemeClr val="lt1"/>
              </a:solidFill>
            </a:endParaRPr>
          </a:p>
        </p:txBody>
      </p:sp>
      <p:sp>
        <p:nvSpPr>
          <p:cNvPr id="12" name="Arc 11"/>
          <p:cNvSpPr/>
          <p:nvPr/>
        </p:nvSpPr>
        <p:spPr>
          <a:xfrm flipH="1">
            <a:off x="3989530" y="4053943"/>
            <a:ext cx="881085" cy="876210"/>
          </a:xfrm>
          <a:prstGeom prst="arc">
            <a:avLst>
              <a:gd name="adj1" fmla="val 10834233"/>
              <a:gd name="adj2" fmla="val 14579441"/>
            </a:avLst>
          </a:prstGeom>
          <a:grpFill/>
          <a:ln w="3175">
            <a:solidFill>
              <a:srgbClr val="0070C0"/>
            </a:solidFill>
            <a:prstDash val="sysDot"/>
            <a:headEnd type="triangl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>
              <a:solidFill>
                <a:schemeClr val="lt1"/>
              </a:solidFill>
            </a:endParaRPr>
          </a:p>
        </p:txBody>
      </p:sp>
      <p:sp>
        <p:nvSpPr>
          <p:cNvPr id="21" name="Oval 20"/>
          <p:cNvSpPr/>
          <p:nvPr/>
        </p:nvSpPr>
        <p:spPr>
          <a:xfrm>
            <a:off x="4430073" y="5578169"/>
            <a:ext cx="246767" cy="246767"/>
          </a:xfrm>
          <a:prstGeom prst="ellipse">
            <a:avLst/>
          </a:prstGeom>
          <a:solidFill>
            <a:srgbClr val="4F81BD">
              <a:alpha val="50196"/>
            </a:srgbClr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24" name="Oval 26"/>
          <p:cNvSpPr/>
          <p:nvPr/>
        </p:nvSpPr>
        <p:spPr>
          <a:xfrm>
            <a:off x="3935320" y="4492048"/>
            <a:ext cx="1827637" cy="384844"/>
          </a:xfrm>
          <a:custGeom>
            <a:avLst/>
            <a:gdLst/>
            <a:ahLst/>
            <a:cxnLst/>
            <a:rect l="l" t="t" r="r" b="b"/>
            <a:pathLst>
              <a:path w="4317963" h="909230">
                <a:moveTo>
                  <a:pt x="3857589" y="337607"/>
                </a:moveTo>
                <a:cubicBezTo>
                  <a:pt x="3794025" y="337607"/>
                  <a:pt x="3742497" y="389136"/>
                  <a:pt x="3742497" y="452700"/>
                </a:cubicBezTo>
                <a:cubicBezTo>
                  <a:pt x="3742497" y="516264"/>
                  <a:pt x="3794025" y="567793"/>
                  <a:pt x="3857589" y="567793"/>
                </a:cubicBezTo>
                <a:cubicBezTo>
                  <a:pt x="3921153" y="567793"/>
                  <a:pt x="3972683" y="516264"/>
                  <a:pt x="3972683" y="452700"/>
                </a:cubicBezTo>
                <a:cubicBezTo>
                  <a:pt x="3972683" y="389136"/>
                  <a:pt x="3921153" y="337607"/>
                  <a:pt x="3857589" y="337607"/>
                </a:cubicBezTo>
                <a:close/>
                <a:moveTo>
                  <a:pt x="460373" y="337607"/>
                </a:moveTo>
                <a:cubicBezTo>
                  <a:pt x="396809" y="337607"/>
                  <a:pt x="345280" y="389136"/>
                  <a:pt x="345280" y="452700"/>
                </a:cubicBezTo>
                <a:cubicBezTo>
                  <a:pt x="345280" y="516264"/>
                  <a:pt x="396809" y="567793"/>
                  <a:pt x="460373" y="567793"/>
                </a:cubicBezTo>
                <a:cubicBezTo>
                  <a:pt x="523937" y="567793"/>
                  <a:pt x="575466" y="516264"/>
                  <a:pt x="575466" y="452700"/>
                </a:cubicBezTo>
                <a:cubicBezTo>
                  <a:pt x="575466" y="389136"/>
                  <a:pt x="523937" y="337607"/>
                  <a:pt x="460373" y="337607"/>
                </a:cubicBezTo>
                <a:close/>
                <a:moveTo>
                  <a:pt x="460373" y="0"/>
                </a:moveTo>
                <a:lnTo>
                  <a:pt x="1522837" y="0"/>
                </a:lnTo>
                <a:lnTo>
                  <a:pt x="1827637" y="0"/>
                </a:lnTo>
                <a:lnTo>
                  <a:pt x="3857589" y="0"/>
                </a:lnTo>
                <a:cubicBezTo>
                  <a:pt x="4111847" y="0"/>
                  <a:pt x="4317963" y="203401"/>
                  <a:pt x="4317963" y="454308"/>
                </a:cubicBezTo>
                <a:cubicBezTo>
                  <a:pt x="4317963" y="705215"/>
                  <a:pt x="4111847" y="908616"/>
                  <a:pt x="3857589" y="908616"/>
                </a:cubicBezTo>
                <a:lnTo>
                  <a:pt x="3857589" y="909230"/>
                </a:lnTo>
                <a:lnTo>
                  <a:pt x="1827637" y="909230"/>
                </a:lnTo>
                <a:lnTo>
                  <a:pt x="1522837" y="909230"/>
                </a:lnTo>
                <a:lnTo>
                  <a:pt x="460373" y="909230"/>
                </a:lnTo>
                <a:lnTo>
                  <a:pt x="460373" y="908616"/>
                </a:lnTo>
                <a:cubicBezTo>
                  <a:pt x="206116" y="908616"/>
                  <a:pt x="0" y="705215"/>
                  <a:pt x="0" y="454308"/>
                </a:cubicBezTo>
                <a:cubicBezTo>
                  <a:pt x="0" y="203401"/>
                  <a:pt x="206116" y="0"/>
                  <a:pt x="460373" y="0"/>
                </a:cubicBezTo>
                <a:close/>
              </a:path>
            </a:pathLst>
          </a:custGeom>
          <a:solidFill>
            <a:srgbClr val="4F81BD">
              <a:alpha val="50196"/>
            </a:srgbClr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grpSp>
        <p:nvGrpSpPr>
          <p:cNvPr id="25" name="Group 24"/>
          <p:cNvGrpSpPr/>
          <p:nvPr/>
        </p:nvGrpSpPr>
        <p:grpSpPr>
          <a:xfrm>
            <a:off x="4751294" y="3387388"/>
            <a:ext cx="3249706" cy="666555"/>
            <a:chOff x="-1011897" y="3809586"/>
            <a:chExt cx="3249706" cy="1177734"/>
          </a:xfrm>
        </p:grpSpPr>
        <p:sp>
          <p:nvSpPr>
            <p:cNvPr id="26" name="Text Placeholder 2"/>
            <p:cNvSpPr txBox="1">
              <a:spLocks/>
            </p:cNvSpPr>
            <p:nvPr/>
          </p:nvSpPr>
          <p:spPr>
            <a:xfrm>
              <a:off x="366345" y="3809586"/>
              <a:ext cx="1871464" cy="1177734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bg-BG" sz="1800" b="0" dirty="0">
                  <a:solidFill>
                    <a:schemeClr val="bg1"/>
                  </a:solidFill>
                </a:rPr>
                <a:t>Описва точки от равнина фигура</a:t>
              </a:r>
            </a:p>
          </p:txBody>
        </p:sp>
        <p:cxnSp>
          <p:nvCxnSpPr>
            <p:cNvPr id="27" name="Straight Connector 26"/>
            <p:cNvCxnSpPr/>
            <p:nvPr/>
          </p:nvCxnSpPr>
          <p:spPr>
            <a:xfrm>
              <a:off x="-1011897" y="3809586"/>
              <a:ext cx="2597442" cy="0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2676003310"/>
      </p:ext>
    </p:extLst>
  </p:cSld>
  <p:clrMapOvr>
    <a:masterClrMapping/>
  </p:clrMapOvr>
  <p:transition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Примери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bg-BG" dirty="0"/>
                  <a:t>Пример с</a:t>
                </a:r>
                <a:r>
                  <a:rPr lang="en-US" sz="3200" dirty="0">
                    <a:solidFill>
                      <a:srgbClr val="FF388C"/>
                    </a:solidFill>
                  </a:rPr>
                  <a:t> DOF</a:t>
                </a:r>
                <a14:m>
                  <m:oMath xmlns:m="http://schemas.openxmlformats.org/officeDocument/2006/math">
                    <m:r>
                      <a:rPr lang="bg-BG" sz="3200" dirty="0">
                        <a:solidFill>
                          <a:srgbClr val="FF388C"/>
                        </a:solidFill>
                        <a:latin typeface="Cambria Math"/>
                      </a:rPr>
                      <m:t> </m:t>
                    </m:r>
                    <m:r>
                      <a:rPr lang="en-US" sz="3200" b="0" i="1" dirty="0">
                        <a:solidFill>
                          <a:srgbClr val="FF388C"/>
                        </a:solidFill>
                        <a:latin typeface="Cambria Math"/>
                      </a:rPr>
                      <m:t>=</m:t>
                    </m:r>
                    <m:r>
                      <a:rPr lang="bg-BG" sz="3200" b="0" i="1" dirty="0">
                        <a:solidFill>
                          <a:srgbClr val="FF388C"/>
                        </a:solidFill>
                        <a:latin typeface="Cambria Math"/>
                      </a:rPr>
                      <m:t>1</m:t>
                    </m:r>
                  </m:oMath>
                </a14:m>
                <a:endParaRPr lang="bg-BG" sz="3200" b="0" dirty="0">
                  <a:solidFill>
                    <a:srgbClr val="FF388C"/>
                  </a:solidFill>
                </a:endParaRPr>
              </a:p>
              <a:p>
                <a:pPr lvl="1"/>
                <a:r>
                  <a:rPr lang="bg-BG" dirty="0"/>
                  <a:t>При транслация обект се плъзга по отсечка</a:t>
                </a:r>
              </a:p>
              <a:p>
                <a:pPr lvl="1"/>
                <a:r>
                  <a:rPr lang="bg-BG" dirty="0"/>
                  <a:t>При ротация обект се плъзга по окръжност</a:t>
                </a:r>
              </a:p>
              <a:p>
                <a:pPr lvl="1"/>
                <a:r>
                  <a:rPr lang="bg-BG" dirty="0"/>
                  <a:t>А как е при мащабиране?</a:t>
                </a:r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 rotWithShape="1">
                <a:blip r:embed="rId2"/>
                <a:stretch>
                  <a:fillRect l="-2242"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hlinkClick r:id="rId3" action="ppaction://hlinkfile"/>
            <a:extLst>
              <a:ext uri="{FF2B5EF4-FFF2-40B4-BE49-F238E27FC236}">
                <a16:creationId xmlns:a16="http://schemas.microsoft.com/office/drawing/2014/main" id="{E15A08BB-E4DC-48C7-996D-7257C2C5F7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1" y="4000500"/>
            <a:ext cx="3657600" cy="198501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hlinkClick r:id="rId5" action="ppaction://hlinkfile"/>
            <a:extLst>
              <a:ext uri="{FF2B5EF4-FFF2-40B4-BE49-F238E27FC236}">
                <a16:creationId xmlns:a16="http://schemas.microsoft.com/office/drawing/2014/main" id="{3C87EA43-C90A-410C-B172-0D2CBCBBF2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63441" y="4000500"/>
            <a:ext cx="3657600" cy="198501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860272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bg-BG" dirty="0"/>
                  <a:t>Пример с</a:t>
                </a:r>
                <a:r>
                  <a:rPr lang="en-US" sz="3200" dirty="0">
                    <a:solidFill>
                      <a:srgbClr val="FF388C"/>
                    </a:solidFill>
                  </a:rPr>
                  <a:t> DOF</a:t>
                </a:r>
                <a14:m>
                  <m:oMath xmlns:m="http://schemas.openxmlformats.org/officeDocument/2006/math">
                    <m:r>
                      <a:rPr lang="bg-BG" sz="3200" dirty="0">
                        <a:solidFill>
                          <a:srgbClr val="FF388C"/>
                        </a:solidFill>
                        <a:latin typeface="Cambria Math"/>
                      </a:rPr>
                      <m:t> </m:t>
                    </m:r>
                    <m:r>
                      <a:rPr lang="en-US" sz="3200" b="0" i="1" dirty="0">
                        <a:solidFill>
                          <a:srgbClr val="FF388C"/>
                        </a:solidFill>
                        <a:latin typeface="Cambria Math"/>
                      </a:rPr>
                      <m:t>=</m:t>
                    </m:r>
                    <m:r>
                      <a:rPr lang="bg-BG" sz="3200" b="0" i="1" dirty="0" smtClean="0">
                        <a:solidFill>
                          <a:srgbClr val="FF388C"/>
                        </a:solidFill>
                        <a:latin typeface="Cambria Math"/>
                      </a:rPr>
                      <m:t>2</m:t>
                    </m:r>
                  </m:oMath>
                </a14:m>
                <a:endParaRPr lang="bg-BG" sz="3200" b="0" dirty="0">
                  <a:solidFill>
                    <a:srgbClr val="FF388C"/>
                  </a:solidFill>
                </a:endParaRPr>
              </a:p>
              <a:p>
                <a:pPr lvl="1"/>
                <a:r>
                  <a:rPr lang="bg-BG" dirty="0"/>
                  <a:t>Много варианти, според това коя степен какво променя и как са свързани елементите</a:t>
                </a:r>
              </a:p>
              <a:p>
                <a:pPr lvl="1"/>
                <a:r>
                  <a:rPr lang="bg-BG" dirty="0"/>
                  <a:t>Примери с перпендикулярни транслации и с ротации със сферична координатна система</a:t>
                </a:r>
              </a:p>
              <a:p>
                <a:pPr lvl="1"/>
                <a:endParaRPr lang="bg-BG" dirty="0"/>
              </a:p>
            </p:txBody>
          </p:sp>
        </mc:Choice>
        <mc:Fallback xmlns="">
          <p:sp>
            <p:nvSpPr>
              <p:cNvPr id="2" name="Tex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2242" t="-1488"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hlinkClick r:id="rId3" action="ppaction://hlinkfile"/>
            <a:extLst>
              <a:ext uri="{FF2B5EF4-FFF2-40B4-BE49-F238E27FC236}">
                <a16:creationId xmlns:a16="http://schemas.microsoft.com/office/drawing/2014/main" id="{50C1355B-CBD6-499E-8F7C-9CCCECC48A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124962"/>
            <a:ext cx="3657600" cy="198501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hlinkClick r:id="rId5" action="ppaction://hlinkfile"/>
            <a:extLst>
              <a:ext uri="{FF2B5EF4-FFF2-40B4-BE49-F238E27FC236}">
                <a16:creationId xmlns:a16="http://schemas.microsoft.com/office/drawing/2014/main" id="{6BA14CED-E19B-478F-B3C6-37B09A4EFE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48200" y="3128010"/>
            <a:ext cx="3657600" cy="198501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18829356"/>
      </p:ext>
    </p:extLst>
  </p:cSld>
  <p:clrMapOvr>
    <a:masterClrMapping/>
  </p:clrMapOvr>
  <p:transition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bg-BG" dirty="0"/>
              <a:t>Смесен вариант с транслация и ротация</a:t>
            </a:r>
          </a:p>
          <a:p>
            <a:pPr lvl="1"/>
            <a:r>
              <a:rPr lang="bg-BG" dirty="0"/>
              <a:t>С тази конкретна конфигурация на връзките се описва повърхността на цилиндър</a:t>
            </a:r>
          </a:p>
        </p:txBody>
      </p:sp>
      <p:pic>
        <p:nvPicPr>
          <p:cNvPr id="6" name="Picture 5">
            <a:hlinkClick r:id="rId2" action="ppaction://hlinkfile"/>
            <a:extLst>
              <a:ext uri="{FF2B5EF4-FFF2-40B4-BE49-F238E27FC236}">
                <a16:creationId xmlns:a16="http://schemas.microsoft.com/office/drawing/2014/main" id="{236AF73C-AEDD-43CF-BDE8-DBA7E3DA62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2057400"/>
            <a:ext cx="7315200" cy="397002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29095308"/>
      </p:ext>
    </p:extLst>
  </p:cSld>
  <p:clrMapOvr>
    <a:masterClrMapping/>
  </p:clrMapOvr>
  <p:transition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Изграждане на роботи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9513066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Структура на роботите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dirty="0"/>
              <a:t>Части на роботите</a:t>
            </a:r>
          </a:p>
          <a:p>
            <a:pPr lvl="1"/>
            <a:r>
              <a:rPr lang="bg-BG" dirty="0">
                <a:solidFill>
                  <a:srgbClr val="FF388C"/>
                </a:solidFill>
              </a:rPr>
              <a:t>Елемент</a:t>
            </a:r>
            <a:r>
              <a:rPr lang="bg-BG" dirty="0"/>
              <a:t> – видима част от робота, свързана с връзка родител-дете с други елементи</a:t>
            </a:r>
          </a:p>
          <a:p>
            <a:pPr lvl="1"/>
            <a:r>
              <a:rPr lang="bg-BG" dirty="0">
                <a:solidFill>
                  <a:srgbClr val="FF388C"/>
                </a:solidFill>
              </a:rPr>
              <a:t>Шарнир</a:t>
            </a:r>
            <a:r>
              <a:rPr lang="bg-BG" dirty="0"/>
              <a:t> – невидими част, осъществяваща връзката между два елемента</a:t>
            </a:r>
            <a:endParaRPr lang="en-US" dirty="0"/>
          </a:p>
          <a:p>
            <a:pPr marL="741363" lvl="2"/>
            <a:r>
              <a:rPr lang="bg-BG" dirty="0"/>
              <a:t>(от немски </a:t>
            </a:r>
            <a:r>
              <a:rPr lang="en-GB" dirty="0" err="1">
                <a:solidFill>
                  <a:srgbClr val="FF388C"/>
                </a:solidFill>
              </a:rPr>
              <a:t>Scharnier</a:t>
            </a:r>
            <a:r>
              <a:rPr lang="bg-BG" dirty="0"/>
              <a:t> – панта)</a:t>
            </a:r>
          </a:p>
        </p:txBody>
      </p:sp>
    </p:spTree>
    <p:extLst>
      <p:ext uri="{BB962C8B-B14F-4D97-AF65-F5344CB8AC3E}">
        <p14:creationId xmlns:p14="http://schemas.microsoft.com/office/powerpoint/2010/main" val="12351751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dirty="0"/>
              <a:t>Свързване</a:t>
            </a:r>
          </a:p>
          <a:p>
            <a:pPr lvl="1"/>
            <a:r>
              <a:rPr lang="bg-BG" dirty="0"/>
              <a:t>Всеки елемент се свързва с друг елемент само чрез </a:t>
            </a:r>
            <a:r>
              <a:rPr lang="bg-BG" dirty="0" err="1"/>
              <a:t>шарнир</a:t>
            </a:r>
            <a:endParaRPr lang="bg-BG" dirty="0"/>
          </a:p>
          <a:p>
            <a:pPr lvl="1"/>
            <a:r>
              <a:rPr lang="bg-BG" dirty="0"/>
              <a:t>Всеки </a:t>
            </a:r>
            <a:r>
              <a:rPr lang="bg-BG" dirty="0" err="1"/>
              <a:t>шарнир</a:t>
            </a:r>
            <a:r>
              <a:rPr lang="bg-BG" dirty="0"/>
              <a:t> свързва точно два елемента, единият от които е родител на другия</a:t>
            </a:r>
          </a:p>
          <a:p>
            <a:pPr lvl="1"/>
            <a:r>
              <a:rPr lang="bg-BG" dirty="0"/>
              <a:t>Шарнирите поддържат до </a:t>
            </a:r>
            <a:r>
              <a:rPr lang="bg-BG" dirty="0">
                <a:latin typeface="Cambria" panose="02040503050406030204" pitchFamily="18" charset="0"/>
                <a:ea typeface="Cambria" panose="02040503050406030204" pitchFamily="18" charset="0"/>
              </a:rPr>
              <a:t>3</a:t>
            </a:r>
            <a:r>
              <a:rPr lang="bg-BG" dirty="0"/>
              <a:t> степени на свобода чрез въртене</a:t>
            </a:r>
          </a:p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031712161"/>
      </p:ext>
    </p:extLst>
  </p:cSld>
  <p:clrMapOvr>
    <a:masterClrMapping/>
  </p:clrMapOvr>
  <p:transition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Поза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bg-BG" dirty="0"/>
                  <a:t>Поза на робот</a:t>
                </a:r>
              </a:p>
              <a:p>
                <a:pPr lvl="1"/>
                <a:r>
                  <a:rPr lang="bg-BG" dirty="0"/>
                  <a:t>Конкретно положение и ориентация на всички елементи на робота</a:t>
                </a:r>
              </a:p>
              <a:p>
                <a:pPr lvl="1"/>
                <a:r>
                  <a:rPr lang="bg-BG" dirty="0"/>
                  <a:t>При известна конструкция,</a:t>
                </a:r>
                <a:br>
                  <a:rPr lang="en-US" dirty="0"/>
                </a:br>
                <a:r>
                  <a:rPr lang="bg-BG" dirty="0"/>
                  <a:t>позата се определя само</a:t>
                </a:r>
                <a:br>
                  <a:rPr lang="bg-BG" dirty="0"/>
                </a:br>
                <a:r>
                  <a:rPr lang="bg-BG" dirty="0"/>
                  <a:t>от ъглите в </a:t>
                </a:r>
                <a:r>
                  <a:rPr lang="bg-BG" dirty="0" err="1"/>
                  <a:t>шарнирите</a:t>
                </a:r>
                <a:endParaRPr lang="bg-BG" dirty="0"/>
              </a:p>
              <a:p>
                <a:pPr lvl="1"/>
                <a:r>
                  <a:rPr lang="bg-BG" dirty="0"/>
                  <a:t>Пример с поза-вектор от</a:t>
                </a:r>
                <a:br>
                  <a:rPr lang="bg-BG" dirty="0"/>
                </a:br>
                <a:r>
                  <a:rPr lang="bg-BG" dirty="0">
                    <a:latin typeface="Cambria" panose="02040503050406030204" pitchFamily="18" charset="0"/>
                    <a:ea typeface="Cambria" panose="02040503050406030204" pitchFamily="18" charset="0"/>
                  </a:rPr>
                  <a:t>4</a:t>
                </a:r>
                <a:r>
                  <a:rPr lang="bg-BG" dirty="0"/>
                  <a:t> ъгъла</a:t>
                </a:r>
                <a14:m>
                  <m:oMath xmlns:m="http://schemas.openxmlformats.org/officeDocument/2006/math">
                    <m:r>
                      <a:rPr lang="bg-BG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latin typeface="Cambria Math"/>
                      </a:rPr>
                      <m:t>(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/>
                          </a:rPr>
                          <m:t>𝛼</m:t>
                        </m:r>
                      </m:e>
                      <m:sub>
                        <m:r>
                          <a:rPr lang="en-US" b="0" i="1" dirty="0" smtClean="0"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en-US" b="0" i="1" dirty="0" smtClean="0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/>
                          </a:rPr>
                          <m:t>𝛼</m:t>
                        </m:r>
                      </m:e>
                      <m:sub>
                        <m:r>
                          <a:rPr lang="en-US" b="0" i="1" dirty="0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b="0" i="1" dirty="0" smtClean="0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/>
                          </a:rPr>
                          <m:t>𝛼</m:t>
                        </m:r>
                      </m:e>
                      <m:sub>
                        <m:r>
                          <a:rPr lang="en-US" b="0" i="1" dirty="0" smtClean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b="0" i="1" dirty="0" smtClean="0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/>
                          </a:rPr>
                          <m:t>𝛼</m:t>
                        </m:r>
                      </m:e>
                      <m:sub>
                        <m:r>
                          <a:rPr lang="en-US" b="0" i="1" dirty="0" smtClean="0">
                            <a:latin typeface="Cambria Math"/>
                          </a:rPr>
                          <m:t>3</m:t>
                        </m:r>
                      </m:sub>
                    </m:sSub>
                    <m:r>
                      <a:rPr lang="en-US" i="1" dirty="0" smtClean="0">
                        <a:latin typeface="Cambria Math"/>
                      </a:rPr>
                      <m:t>)</m:t>
                    </m:r>
                  </m:oMath>
                </a14:m>
                <a:endParaRPr lang="bg-BG" dirty="0"/>
              </a:p>
              <a:p>
                <a:endParaRPr lang="bg-BG" dirty="0"/>
              </a:p>
              <a:p>
                <a:endParaRPr lang="bg-BG" dirty="0"/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2242"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Isosceles Triangle 14"/>
          <p:cNvSpPr/>
          <p:nvPr/>
        </p:nvSpPr>
        <p:spPr>
          <a:xfrm>
            <a:off x="5643094" y="5257800"/>
            <a:ext cx="1651192" cy="914400"/>
          </a:xfrm>
          <a:prstGeom prst="triangle">
            <a:avLst/>
          </a:prstGeom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16" name="Oval 26"/>
          <p:cNvSpPr/>
          <p:nvPr/>
        </p:nvSpPr>
        <p:spPr>
          <a:xfrm rot="18900000">
            <a:off x="6062993" y="4557880"/>
            <a:ext cx="1827637" cy="384844"/>
          </a:xfrm>
          <a:custGeom>
            <a:avLst/>
            <a:gdLst/>
            <a:ahLst/>
            <a:cxnLst/>
            <a:rect l="l" t="t" r="r" b="b"/>
            <a:pathLst>
              <a:path w="4317963" h="909230">
                <a:moveTo>
                  <a:pt x="3857589" y="337607"/>
                </a:moveTo>
                <a:cubicBezTo>
                  <a:pt x="3794025" y="337607"/>
                  <a:pt x="3742497" y="389136"/>
                  <a:pt x="3742497" y="452700"/>
                </a:cubicBezTo>
                <a:cubicBezTo>
                  <a:pt x="3742497" y="516264"/>
                  <a:pt x="3794025" y="567793"/>
                  <a:pt x="3857589" y="567793"/>
                </a:cubicBezTo>
                <a:cubicBezTo>
                  <a:pt x="3921153" y="567793"/>
                  <a:pt x="3972683" y="516264"/>
                  <a:pt x="3972683" y="452700"/>
                </a:cubicBezTo>
                <a:cubicBezTo>
                  <a:pt x="3972683" y="389136"/>
                  <a:pt x="3921153" y="337607"/>
                  <a:pt x="3857589" y="337607"/>
                </a:cubicBezTo>
                <a:close/>
                <a:moveTo>
                  <a:pt x="460373" y="337607"/>
                </a:moveTo>
                <a:cubicBezTo>
                  <a:pt x="396809" y="337607"/>
                  <a:pt x="345280" y="389136"/>
                  <a:pt x="345280" y="452700"/>
                </a:cubicBezTo>
                <a:cubicBezTo>
                  <a:pt x="345280" y="516264"/>
                  <a:pt x="396809" y="567793"/>
                  <a:pt x="460373" y="567793"/>
                </a:cubicBezTo>
                <a:cubicBezTo>
                  <a:pt x="523937" y="567793"/>
                  <a:pt x="575466" y="516264"/>
                  <a:pt x="575466" y="452700"/>
                </a:cubicBezTo>
                <a:cubicBezTo>
                  <a:pt x="575466" y="389136"/>
                  <a:pt x="523937" y="337607"/>
                  <a:pt x="460373" y="337607"/>
                </a:cubicBezTo>
                <a:close/>
                <a:moveTo>
                  <a:pt x="460373" y="0"/>
                </a:moveTo>
                <a:lnTo>
                  <a:pt x="1522837" y="0"/>
                </a:lnTo>
                <a:lnTo>
                  <a:pt x="1827637" y="0"/>
                </a:lnTo>
                <a:lnTo>
                  <a:pt x="3857589" y="0"/>
                </a:lnTo>
                <a:cubicBezTo>
                  <a:pt x="4111847" y="0"/>
                  <a:pt x="4317963" y="203401"/>
                  <a:pt x="4317963" y="454308"/>
                </a:cubicBezTo>
                <a:cubicBezTo>
                  <a:pt x="4317963" y="705215"/>
                  <a:pt x="4111847" y="908616"/>
                  <a:pt x="3857589" y="908616"/>
                </a:cubicBezTo>
                <a:lnTo>
                  <a:pt x="3857589" y="909230"/>
                </a:lnTo>
                <a:lnTo>
                  <a:pt x="1827637" y="909230"/>
                </a:lnTo>
                <a:lnTo>
                  <a:pt x="1522837" y="909230"/>
                </a:lnTo>
                <a:lnTo>
                  <a:pt x="460373" y="909230"/>
                </a:lnTo>
                <a:lnTo>
                  <a:pt x="460373" y="908616"/>
                </a:lnTo>
                <a:cubicBezTo>
                  <a:pt x="206116" y="908616"/>
                  <a:pt x="0" y="705215"/>
                  <a:pt x="0" y="454308"/>
                </a:cubicBezTo>
                <a:cubicBezTo>
                  <a:pt x="0" y="203401"/>
                  <a:pt x="206116" y="0"/>
                  <a:pt x="460373" y="0"/>
                </a:cubicBezTo>
                <a:close/>
              </a:path>
            </a:pathLst>
          </a:custGeom>
          <a:solidFill>
            <a:srgbClr val="4F81BD">
              <a:alpha val="50196"/>
            </a:srgbClr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17" name="Oval 26"/>
          <p:cNvSpPr/>
          <p:nvPr/>
        </p:nvSpPr>
        <p:spPr>
          <a:xfrm rot="20148301">
            <a:off x="7229002" y="3753334"/>
            <a:ext cx="1827637" cy="384844"/>
          </a:xfrm>
          <a:custGeom>
            <a:avLst/>
            <a:gdLst/>
            <a:ahLst/>
            <a:cxnLst/>
            <a:rect l="l" t="t" r="r" b="b"/>
            <a:pathLst>
              <a:path w="4317963" h="909230">
                <a:moveTo>
                  <a:pt x="3857589" y="337607"/>
                </a:moveTo>
                <a:cubicBezTo>
                  <a:pt x="3794025" y="337607"/>
                  <a:pt x="3742497" y="389136"/>
                  <a:pt x="3742497" y="452700"/>
                </a:cubicBezTo>
                <a:cubicBezTo>
                  <a:pt x="3742497" y="516264"/>
                  <a:pt x="3794025" y="567793"/>
                  <a:pt x="3857589" y="567793"/>
                </a:cubicBezTo>
                <a:cubicBezTo>
                  <a:pt x="3921153" y="567793"/>
                  <a:pt x="3972683" y="516264"/>
                  <a:pt x="3972683" y="452700"/>
                </a:cubicBezTo>
                <a:cubicBezTo>
                  <a:pt x="3972683" y="389136"/>
                  <a:pt x="3921153" y="337607"/>
                  <a:pt x="3857589" y="337607"/>
                </a:cubicBezTo>
                <a:close/>
                <a:moveTo>
                  <a:pt x="460373" y="337607"/>
                </a:moveTo>
                <a:cubicBezTo>
                  <a:pt x="396809" y="337607"/>
                  <a:pt x="345280" y="389136"/>
                  <a:pt x="345280" y="452700"/>
                </a:cubicBezTo>
                <a:cubicBezTo>
                  <a:pt x="345280" y="516264"/>
                  <a:pt x="396809" y="567793"/>
                  <a:pt x="460373" y="567793"/>
                </a:cubicBezTo>
                <a:cubicBezTo>
                  <a:pt x="523937" y="567793"/>
                  <a:pt x="575466" y="516264"/>
                  <a:pt x="575466" y="452700"/>
                </a:cubicBezTo>
                <a:cubicBezTo>
                  <a:pt x="575466" y="389136"/>
                  <a:pt x="523937" y="337607"/>
                  <a:pt x="460373" y="337607"/>
                </a:cubicBezTo>
                <a:close/>
                <a:moveTo>
                  <a:pt x="460373" y="0"/>
                </a:moveTo>
                <a:lnTo>
                  <a:pt x="1522837" y="0"/>
                </a:lnTo>
                <a:lnTo>
                  <a:pt x="1827637" y="0"/>
                </a:lnTo>
                <a:lnTo>
                  <a:pt x="3857589" y="0"/>
                </a:lnTo>
                <a:cubicBezTo>
                  <a:pt x="4111847" y="0"/>
                  <a:pt x="4317963" y="203401"/>
                  <a:pt x="4317963" y="454308"/>
                </a:cubicBezTo>
                <a:cubicBezTo>
                  <a:pt x="4317963" y="705215"/>
                  <a:pt x="4111847" y="908616"/>
                  <a:pt x="3857589" y="908616"/>
                </a:cubicBezTo>
                <a:lnTo>
                  <a:pt x="3857589" y="909230"/>
                </a:lnTo>
                <a:lnTo>
                  <a:pt x="1827637" y="909230"/>
                </a:lnTo>
                <a:lnTo>
                  <a:pt x="1522837" y="909230"/>
                </a:lnTo>
                <a:lnTo>
                  <a:pt x="460373" y="909230"/>
                </a:lnTo>
                <a:lnTo>
                  <a:pt x="460373" y="908616"/>
                </a:lnTo>
                <a:cubicBezTo>
                  <a:pt x="206116" y="908616"/>
                  <a:pt x="0" y="705215"/>
                  <a:pt x="0" y="454308"/>
                </a:cubicBezTo>
                <a:cubicBezTo>
                  <a:pt x="0" y="203401"/>
                  <a:pt x="206116" y="0"/>
                  <a:pt x="460373" y="0"/>
                </a:cubicBezTo>
                <a:close/>
              </a:path>
            </a:pathLst>
          </a:custGeom>
          <a:solidFill>
            <a:srgbClr val="4F81BD">
              <a:alpha val="50196"/>
            </a:srgbClr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18" name="Oval 26"/>
          <p:cNvSpPr/>
          <p:nvPr/>
        </p:nvSpPr>
        <p:spPr>
          <a:xfrm rot="1976174">
            <a:off x="5967983" y="3656796"/>
            <a:ext cx="1827637" cy="384844"/>
          </a:xfrm>
          <a:custGeom>
            <a:avLst/>
            <a:gdLst/>
            <a:ahLst/>
            <a:cxnLst/>
            <a:rect l="l" t="t" r="r" b="b"/>
            <a:pathLst>
              <a:path w="4317963" h="909230">
                <a:moveTo>
                  <a:pt x="3857589" y="337607"/>
                </a:moveTo>
                <a:cubicBezTo>
                  <a:pt x="3794025" y="337607"/>
                  <a:pt x="3742497" y="389136"/>
                  <a:pt x="3742497" y="452700"/>
                </a:cubicBezTo>
                <a:cubicBezTo>
                  <a:pt x="3742497" y="516264"/>
                  <a:pt x="3794025" y="567793"/>
                  <a:pt x="3857589" y="567793"/>
                </a:cubicBezTo>
                <a:cubicBezTo>
                  <a:pt x="3921153" y="567793"/>
                  <a:pt x="3972683" y="516264"/>
                  <a:pt x="3972683" y="452700"/>
                </a:cubicBezTo>
                <a:cubicBezTo>
                  <a:pt x="3972683" y="389136"/>
                  <a:pt x="3921153" y="337607"/>
                  <a:pt x="3857589" y="337607"/>
                </a:cubicBezTo>
                <a:close/>
                <a:moveTo>
                  <a:pt x="460373" y="337607"/>
                </a:moveTo>
                <a:cubicBezTo>
                  <a:pt x="396809" y="337607"/>
                  <a:pt x="345280" y="389136"/>
                  <a:pt x="345280" y="452700"/>
                </a:cubicBezTo>
                <a:cubicBezTo>
                  <a:pt x="345280" y="516264"/>
                  <a:pt x="396809" y="567793"/>
                  <a:pt x="460373" y="567793"/>
                </a:cubicBezTo>
                <a:cubicBezTo>
                  <a:pt x="523937" y="567793"/>
                  <a:pt x="575466" y="516264"/>
                  <a:pt x="575466" y="452700"/>
                </a:cubicBezTo>
                <a:cubicBezTo>
                  <a:pt x="575466" y="389136"/>
                  <a:pt x="523937" y="337607"/>
                  <a:pt x="460373" y="337607"/>
                </a:cubicBezTo>
                <a:close/>
                <a:moveTo>
                  <a:pt x="460373" y="0"/>
                </a:moveTo>
                <a:lnTo>
                  <a:pt x="1522837" y="0"/>
                </a:lnTo>
                <a:lnTo>
                  <a:pt x="1827637" y="0"/>
                </a:lnTo>
                <a:lnTo>
                  <a:pt x="3857589" y="0"/>
                </a:lnTo>
                <a:cubicBezTo>
                  <a:pt x="4111847" y="0"/>
                  <a:pt x="4317963" y="203401"/>
                  <a:pt x="4317963" y="454308"/>
                </a:cubicBezTo>
                <a:cubicBezTo>
                  <a:pt x="4317963" y="705215"/>
                  <a:pt x="4111847" y="908616"/>
                  <a:pt x="3857589" y="908616"/>
                </a:cubicBezTo>
                <a:lnTo>
                  <a:pt x="3857589" y="909230"/>
                </a:lnTo>
                <a:lnTo>
                  <a:pt x="1827637" y="909230"/>
                </a:lnTo>
                <a:lnTo>
                  <a:pt x="1522837" y="909230"/>
                </a:lnTo>
                <a:lnTo>
                  <a:pt x="460373" y="909230"/>
                </a:lnTo>
                <a:lnTo>
                  <a:pt x="460373" y="908616"/>
                </a:lnTo>
                <a:cubicBezTo>
                  <a:pt x="206116" y="908616"/>
                  <a:pt x="0" y="705215"/>
                  <a:pt x="0" y="454308"/>
                </a:cubicBezTo>
                <a:cubicBezTo>
                  <a:pt x="0" y="203401"/>
                  <a:pt x="206116" y="0"/>
                  <a:pt x="460373" y="0"/>
                </a:cubicBezTo>
                <a:close/>
              </a:path>
            </a:pathLst>
          </a:custGeom>
          <a:solidFill>
            <a:srgbClr val="4F81BD">
              <a:alpha val="50196"/>
            </a:srgbClr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19" name="Arc 18"/>
          <p:cNvSpPr/>
          <p:nvPr/>
        </p:nvSpPr>
        <p:spPr>
          <a:xfrm>
            <a:off x="6168696" y="4924183"/>
            <a:ext cx="602819" cy="608350"/>
          </a:xfrm>
          <a:prstGeom prst="arc">
            <a:avLst>
              <a:gd name="adj1" fmla="val 7912548"/>
              <a:gd name="adj2" fmla="val 16733239"/>
            </a:avLst>
          </a:prstGeom>
          <a:grpFill/>
          <a:ln w="3175">
            <a:solidFill>
              <a:srgbClr val="0070C0"/>
            </a:solidFill>
            <a:prstDash val="sysDot"/>
            <a:headEnd type="triangl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>
              <a:solidFill>
                <a:schemeClr val="lt1"/>
              </a:solidFill>
            </a:endParaRPr>
          </a:p>
        </p:txBody>
      </p:sp>
      <p:sp>
        <p:nvSpPr>
          <p:cNvPr id="20" name="Arc 19"/>
          <p:cNvSpPr/>
          <p:nvPr/>
        </p:nvSpPr>
        <p:spPr>
          <a:xfrm>
            <a:off x="6960313" y="3713574"/>
            <a:ext cx="1049480" cy="1059111"/>
          </a:xfrm>
          <a:prstGeom prst="arc">
            <a:avLst>
              <a:gd name="adj1" fmla="val 9407681"/>
              <a:gd name="adj2" fmla="val 11460486"/>
            </a:avLst>
          </a:prstGeom>
          <a:grpFill/>
          <a:ln w="3175">
            <a:solidFill>
              <a:srgbClr val="0070C0"/>
            </a:solidFill>
            <a:prstDash val="sysDot"/>
            <a:headEnd type="triangl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>
              <a:solidFill>
                <a:schemeClr val="lt1"/>
              </a:solidFill>
            </a:endParaRPr>
          </a:p>
        </p:txBody>
      </p:sp>
      <p:sp>
        <p:nvSpPr>
          <p:cNvPr id="21" name="Arc 20"/>
          <p:cNvSpPr/>
          <p:nvPr/>
        </p:nvSpPr>
        <p:spPr>
          <a:xfrm>
            <a:off x="6958710" y="3707366"/>
            <a:ext cx="1049480" cy="1059111"/>
          </a:xfrm>
          <a:prstGeom prst="arc">
            <a:avLst>
              <a:gd name="adj1" fmla="val 21500014"/>
              <a:gd name="adj2" fmla="val 6766791"/>
            </a:avLst>
          </a:prstGeom>
          <a:grpFill/>
          <a:ln w="3175">
            <a:solidFill>
              <a:srgbClr val="0070C0"/>
            </a:solidFill>
            <a:prstDash val="sysDot"/>
            <a:headEnd type="triangl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>
              <a:solidFill>
                <a:schemeClr val="lt1"/>
              </a:solidFill>
            </a:endParaRPr>
          </a:p>
        </p:txBody>
      </p:sp>
      <p:sp>
        <p:nvSpPr>
          <p:cNvPr id="22" name="Arc 21"/>
          <p:cNvSpPr/>
          <p:nvPr/>
        </p:nvSpPr>
        <p:spPr>
          <a:xfrm rot="2737426">
            <a:off x="6418573" y="4729831"/>
            <a:ext cx="876626" cy="285567"/>
          </a:xfrm>
          <a:prstGeom prst="arc">
            <a:avLst>
              <a:gd name="adj1" fmla="val 19949031"/>
              <a:gd name="adj2" fmla="val 12406770"/>
            </a:avLst>
          </a:prstGeom>
          <a:grpFill/>
          <a:ln w="3175">
            <a:solidFill>
              <a:srgbClr val="0070C0"/>
            </a:solidFill>
            <a:prstDash val="sysDot"/>
            <a:headEnd type="triangl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>
              <a:solidFill>
                <a:schemeClr val="lt1"/>
              </a:solidFill>
            </a:endParaRPr>
          </a:p>
        </p:txBody>
      </p:sp>
      <p:sp>
        <p:nvSpPr>
          <p:cNvPr id="23" name="Oval 22"/>
          <p:cNvSpPr/>
          <p:nvPr/>
        </p:nvSpPr>
        <p:spPr>
          <a:xfrm>
            <a:off x="6345306" y="5134416"/>
            <a:ext cx="246767" cy="246767"/>
          </a:xfrm>
          <a:prstGeom prst="ellipse">
            <a:avLst/>
          </a:prstGeom>
          <a:solidFill>
            <a:srgbClr val="4F81BD">
              <a:alpha val="50196"/>
            </a:srgbClr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5768854" y="4949750"/>
                <a:ext cx="4827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𝛼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bg-BG" dirty="0"/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8854" y="4949750"/>
                <a:ext cx="482760" cy="369332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7052906" y="5013363"/>
                <a:ext cx="4827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𝛼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bg-BG" dirty="0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2906" y="5013363"/>
                <a:ext cx="482760" cy="369332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6570146" y="4052255"/>
                <a:ext cx="4827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𝛼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bg-BG" dirty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0146" y="4052255"/>
                <a:ext cx="482760" cy="369332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7758192" y="4499928"/>
                <a:ext cx="4827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𝛼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bg-BG" dirty="0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8192" y="4499928"/>
                <a:ext cx="482760" cy="369332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141712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2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Движение на робот</a:t>
            </a:r>
            <a:endParaRPr lang="bg-BG" dirty="0"/>
          </a:p>
        </p:txBody>
      </p:sp>
      <p:sp>
        <p:nvSpPr>
          <p:cNvPr id="29" name="Text Placeholder 28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dirty="0"/>
              <a:t>Пряко</a:t>
            </a:r>
          </a:p>
          <a:p>
            <a:pPr lvl="1"/>
            <a:r>
              <a:rPr lang="bg-BG" dirty="0"/>
              <a:t>За всеки ъгъл за всеки </a:t>
            </a:r>
            <a:r>
              <a:rPr lang="bg-BG" dirty="0" err="1"/>
              <a:t>шарнир</a:t>
            </a:r>
            <a:r>
              <a:rPr lang="bg-BG" dirty="0"/>
              <a:t> се задава отделна функция спрямо времето</a:t>
            </a:r>
          </a:p>
          <a:p>
            <a:pPr lvl="1"/>
            <a:r>
              <a:rPr lang="bg-BG" dirty="0"/>
              <a:t>Всички функции са синхронизирани</a:t>
            </a:r>
          </a:p>
          <a:p>
            <a:r>
              <a:rPr lang="bg-BG" dirty="0"/>
              <a:t>Чрез интерполация</a:t>
            </a:r>
          </a:p>
          <a:p>
            <a:pPr lvl="1"/>
            <a:r>
              <a:rPr lang="bg-BG" dirty="0"/>
              <a:t>Задават се само основните пози, междинните се </a:t>
            </a:r>
            <a:r>
              <a:rPr lang="bg-BG" dirty="0" err="1"/>
              <a:t>интерполират</a:t>
            </a:r>
            <a:r>
              <a:rPr lang="bg-BG" dirty="0"/>
              <a:t> от тях</a:t>
            </a:r>
          </a:p>
          <a:p>
            <a:pPr lvl="1"/>
            <a:r>
              <a:rPr lang="bg-BG" dirty="0"/>
              <a:t>Спестява се ръчното описание на движение и лесно се контролира скоростта</a:t>
            </a:r>
          </a:p>
          <a:p>
            <a:pPr lvl="1"/>
            <a:endParaRPr lang="en-US" dirty="0"/>
          </a:p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6900808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Вложени обекти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2827125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Елемент на робот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Свойства на базовия елемент</a:t>
            </a:r>
          </a:p>
          <a:p>
            <a:pPr lvl="1"/>
            <a:r>
              <a:rPr lang="bg-BG" dirty="0"/>
              <a:t>Избираме формата да е паралелепипед с център в средата на основата</a:t>
            </a:r>
          </a:p>
          <a:p>
            <a:pPr lvl="1"/>
            <a:r>
              <a:rPr lang="bg-BG" dirty="0"/>
              <a:t>Използва локалната координатна система на графичен обект, наследник на </a:t>
            </a:r>
            <a:r>
              <a:rPr lang="en-US" dirty="0">
                <a:solidFill>
                  <a:srgbClr val="FF388C"/>
                </a:solidFill>
              </a:rPr>
              <a:t>Group</a:t>
            </a:r>
            <a:endParaRPr lang="bg-BG" dirty="0">
              <a:solidFill>
                <a:srgbClr val="FF388C"/>
              </a:solidFill>
            </a:endParaRPr>
          </a:p>
          <a:p>
            <a:pPr lvl="1"/>
            <a:r>
              <a:rPr lang="bg-BG" dirty="0"/>
              <a:t>В основата си има виртуален </a:t>
            </a:r>
            <a:r>
              <a:rPr lang="bg-BG" dirty="0" err="1"/>
              <a:t>шарнир</a:t>
            </a:r>
            <a:r>
              <a:rPr lang="bg-BG" dirty="0"/>
              <a:t> за ротация по трите оси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44874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rc 7"/>
          <p:cNvSpPr/>
          <p:nvPr/>
        </p:nvSpPr>
        <p:spPr>
          <a:xfrm>
            <a:off x="4294321" y="3734650"/>
            <a:ext cx="568243" cy="226780"/>
          </a:xfrm>
          <a:prstGeom prst="arc">
            <a:avLst>
              <a:gd name="adj1" fmla="val 18609716"/>
              <a:gd name="adj2" fmla="val 13281010"/>
            </a:avLst>
          </a:prstGeom>
          <a:grpFill/>
          <a:ln w="3175">
            <a:solidFill>
              <a:srgbClr val="0070C0"/>
            </a:solidFill>
            <a:prstDash val="sysDot"/>
            <a:headEnd type="triangl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>
              <a:solidFill>
                <a:schemeClr val="lt1"/>
              </a:solidFill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4578443" y="4412397"/>
            <a:ext cx="1457326" cy="0"/>
          </a:xfrm>
          <a:prstGeom prst="straightConnector1">
            <a:avLst/>
          </a:prstGeom>
          <a:ln>
            <a:solidFill>
              <a:schemeClr val="tx1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3368769" y="4412397"/>
            <a:ext cx="1207510" cy="623887"/>
          </a:xfrm>
          <a:prstGeom prst="straightConnector1">
            <a:avLst/>
          </a:prstGeom>
          <a:ln>
            <a:solidFill>
              <a:schemeClr val="tx1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4576278" y="3283684"/>
            <a:ext cx="2165" cy="1128713"/>
          </a:xfrm>
          <a:prstGeom prst="straightConnector1">
            <a:avLst/>
          </a:prstGeom>
          <a:ln>
            <a:solidFill>
              <a:schemeClr val="tx1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/>
          <p:cNvGrpSpPr/>
          <p:nvPr/>
        </p:nvGrpSpPr>
        <p:grpSpPr>
          <a:xfrm>
            <a:off x="4572000" y="4412397"/>
            <a:ext cx="1026821" cy="1607403"/>
            <a:chOff x="366345" y="1642657"/>
            <a:chExt cx="1026821" cy="2840119"/>
          </a:xfrm>
        </p:grpSpPr>
        <p:sp>
          <p:nvSpPr>
            <p:cNvPr id="20" name="Text Placeholder 2"/>
            <p:cNvSpPr txBox="1">
              <a:spLocks/>
            </p:cNvSpPr>
            <p:nvPr/>
          </p:nvSpPr>
          <p:spPr>
            <a:xfrm>
              <a:off x="366345" y="3809588"/>
              <a:ext cx="1026821" cy="673188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bg-BG" sz="1800" b="0" dirty="0" err="1">
                  <a:solidFill>
                    <a:schemeClr val="bg1"/>
                  </a:solidFill>
                </a:rPr>
                <a:t>Шарнир</a:t>
              </a:r>
              <a:endParaRPr lang="bg-BG" sz="1800" b="0" dirty="0">
                <a:solidFill>
                  <a:schemeClr val="bg1"/>
                </a:solidFill>
              </a:endParaRPr>
            </a:p>
          </p:txBody>
        </p:sp>
        <p:cxnSp>
          <p:nvCxnSpPr>
            <p:cNvPr id="21" name="Straight Connector 20"/>
            <p:cNvCxnSpPr/>
            <p:nvPr/>
          </p:nvCxnSpPr>
          <p:spPr>
            <a:xfrm>
              <a:off x="366345" y="1642657"/>
              <a:ext cx="0" cy="2840119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5" name="Arc 24"/>
          <p:cNvSpPr/>
          <p:nvPr/>
        </p:nvSpPr>
        <p:spPr>
          <a:xfrm rot="16200000" flipV="1">
            <a:off x="5468068" y="4297185"/>
            <a:ext cx="568243" cy="230421"/>
          </a:xfrm>
          <a:prstGeom prst="arc">
            <a:avLst>
              <a:gd name="adj1" fmla="val 18609716"/>
              <a:gd name="adj2" fmla="val 13281010"/>
            </a:avLst>
          </a:prstGeom>
          <a:grpFill/>
          <a:ln w="3175">
            <a:solidFill>
              <a:srgbClr val="0070C0"/>
            </a:solidFill>
            <a:prstDash val="sysDot"/>
            <a:headEnd type="triangl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>
              <a:solidFill>
                <a:schemeClr val="lt1"/>
              </a:solidFill>
            </a:endParaRPr>
          </a:p>
        </p:txBody>
      </p:sp>
      <p:sp>
        <p:nvSpPr>
          <p:cNvPr id="26" name="Arc 25"/>
          <p:cNvSpPr/>
          <p:nvPr/>
        </p:nvSpPr>
        <p:spPr>
          <a:xfrm rot="3687499">
            <a:off x="3353174" y="4768086"/>
            <a:ext cx="568243" cy="226780"/>
          </a:xfrm>
          <a:prstGeom prst="arc">
            <a:avLst>
              <a:gd name="adj1" fmla="val 18609716"/>
              <a:gd name="adj2" fmla="val 13281010"/>
            </a:avLst>
          </a:prstGeom>
          <a:grpFill/>
          <a:ln w="3175">
            <a:solidFill>
              <a:srgbClr val="0070C0"/>
            </a:solidFill>
            <a:prstDash val="sysDot"/>
            <a:headEnd type="triangl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>
              <a:solidFill>
                <a:schemeClr val="lt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035769" y="420837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ndara" panose="020E0502030303020204" pitchFamily="34" charset="0"/>
              </a:rPr>
              <a:t>X</a:t>
            </a:r>
            <a:endParaRPr lang="bg-BG" dirty="0">
              <a:latin typeface="Candara" panose="020E0502030303020204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089027" y="488147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ndara" panose="020E0502030303020204" pitchFamily="34" charset="0"/>
              </a:rPr>
              <a:t>Z</a:t>
            </a:r>
            <a:endParaRPr lang="bg-BG" dirty="0">
              <a:latin typeface="Candara" panose="020E0502030303020204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421990" y="292282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ndara" panose="020E0502030303020204" pitchFamily="34" charset="0"/>
              </a:rPr>
              <a:t>Y</a:t>
            </a:r>
            <a:endParaRPr lang="bg-BG" dirty="0">
              <a:latin typeface="Candara" panose="020E0502030303020204" pitchFamily="34" charset="0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304800" y="4109543"/>
            <a:ext cx="3164126" cy="666555"/>
            <a:chOff x="-21297" y="3809586"/>
            <a:chExt cx="3164126" cy="1177734"/>
          </a:xfrm>
        </p:grpSpPr>
        <p:sp>
          <p:nvSpPr>
            <p:cNvPr id="31" name="Text Placeholder 2"/>
            <p:cNvSpPr txBox="1">
              <a:spLocks/>
            </p:cNvSpPr>
            <p:nvPr/>
          </p:nvSpPr>
          <p:spPr>
            <a:xfrm>
              <a:off x="-21297" y="3809586"/>
              <a:ext cx="2030506" cy="1177734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bg-BG" sz="1800" b="0" dirty="0">
                  <a:solidFill>
                    <a:schemeClr val="bg1"/>
                  </a:solidFill>
                </a:rPr>
                <a:t>Въртене около трите локални оси</a:t>
              </a:r>
            </a:p>
          </p:txBody>
        </p:sp>
        <p:cxnSp>
          <p:nvCxnSpPr>
            <p:cNvPr id="32" name="Straight Connector 31"/>
            <p:cNvCxnSpPr/>
            <p:nvPr/>
          </p:nvCxnSpPr>
          <p:spPr>
            <a:xfrm>
              <a:off x="-21297" y="4987320"/>
              <a:ext cx="3164126" cy="0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46" name="Cube 45"/>
          <p:cNvSpPr/>
          <p:nvPr/>
        </p:nvSpPr>
        <p:spPr>
          <a:xfrm>
            <a:off x="3213847" y="943446"/>
            <a:ext cx="2474101" cy="3605155"/>
          </a:xfrm>
          <a:prstGeom prst="cube">
            <a:avLst>
              <a:gd name="adj" fmla="val 10325"/>
            </a:avLst>
          </a:prstGeom>
          <a:solidFill>
            <a:srgbClr val="4F81BD">
              <a:alpha val="50196"/>
            </a:srgbClr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grpSp>
        <p:nvGrpSpPr>
          <p:cNvPr id="47" name="Group 46"/>
          <p:cNvGrpSpPr/>
          <p:nvPr/>
        </p:nvGrpSpPr>
        <p:grpSpPr>
          <a:xfrm>
            <a:off x="4572000" y="1038891"/>
            <a:ext cx="4053499" cy="666555"/>
            <a:chOff x="-2040223" y="3809586"/>
            <a:chExt cx="4053499" cy="1177734"/>
          </a:xfrm>
        </p:grpSpPr>
        <p:sp>
          <p:nvSpPr>
            <p:cNvPr id="48" name="Text Placeholder 2"/>
            <p:cNvSpPr txBox="1">
              <a:spLocks/>
            </p:cNvSpPr>
            <p:nvPr/>
          </p:nvSpPr>
          <p:spPr>
            <a:xfrm>
              <a:off x="-21297" y="3809586"/>
              <a:ext cx="2030506" cy="1177734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bg-BG" sz="1800" b="0" dirty="0">
                  <a:solidFill>
                    <a:schemeClr val="bg1"/>
                  </a:solidFill>
                </a:rPr>
                <a:t>Тук ще се закачат </a:t>
              </a:r>
              <a:r>
                <a:rPr lang="bg-BG" sz="1800" b="0" dirty="0" err="1">
                  <a:solidFill>
                    <a:schemeClr val="bg1"/>
                  </a:solidFill>
                </a:rPr>
                <a:t>поделементите</a:t>
              </a:r>
              <a:endParaRPr lang="bg-BG" sz="1800" b="0" dirty="0">
                <a:solidFill>
                  <a:schemeClr val="bg1"/>
                </a:solidFill>
              </a:endParaRPr>
            </a:p>
          </p:txBody>
        </p:sp>
        <p:cxnSp>
          <p:nvCxnSpPr>
            <p:cNvPr id="49" name="Straight Connector 48"/>
            <p:cNvCxnSpPr/>
            <p:nvPr/>
          </p:nvCxnSpPr>
          <p:spPr>
            <a:xfrm>
              <a:off x="-2040223" y="3823101"/>
              <a:ext cx="4053499" cy="0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52" name="Group 51"/>
          <p:cNvGrpSpPr/>
          <p:nvPr/>
        </p:nvGrpSpPr>
        <p:grpSpPr>
          <a:xfrm>
            <a:off x="5697228" y="2589799"/>
            <a:ext cx="3008953" cy="639647"/>
            <a:chOff x="-995677" y="3809586"/>
            <a:chExt cx="3008953" cy="1130190"/>
          </a:xfrm>
        </p:grpSpPr>
        <p:sp>
          <p:nvSpPr>
            <p:cNvPr id="53" name="Text Placeholder 2"/>
            <p:cNvSpPr txBox="1">
              <a:spLocks/>
            </p:cNvSpPr>
            <p:nvPr/>
          </p:nvSpPr>
          <p:spPr>
            <a:xfrm>
              <a:off x="-250101" y="3809586"/>
              <a:ext cx="2259310" cy="1130190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bg-BG" sz="1800" b="0" dirty="0">
                  <a:solidFill>
                    <a:schemeClr val="bg1"/>
                  </a:solidFill>
                </a:rPr>
                <a:t>Образът на елемент е паралелепипед</a:t>
              </a:r>
            </a:p>
          </p:txBody>
        </p:sp>
        <p:cxnSp>
          <p:nvCxnSpPr>
            <p:cNvPr id="54" name="Straight Connector 53"/>
            <p:cNvCxnSpPr/>
            <p:nvPr/>
          </p:nvCxnSpPr>
          <p:spPr>
            <a:xfrm>
              <a:off x="-995677" y="3809586"/>
              <a:ext cx="3008953" cy="2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60" name="Rectangle 59"/>
          <p:cNvSpPr/>
          <p:nvPr/>
        </p:nvSpPr>
        <p:spPr>
          <a:xfrm>
            <a:off x="2895600" y="714846"/>
            <a:ext cx="3453075" cy="4535962"/>
          </a:xfrm>
          <a:prstGeom prst="rect">
            <a:avLst/>
          </a:prstGeom>
          <a:grpFill/>
          <a:ln w="3175">
            <a:solidFill>
              <a:srgbClr val="0070C0"/>
            </a:solidFill>
            <a:prstDash val="sysDot"/>
            <a:headEnd type="triangl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6766391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bg-BG" dirty="0"/>
                  <a:t>Реализация</a:t>
                </a:r>
              </a:p>
              <a:p>
                <a:pPr lvl="1"/>
                <a:r>
                  <a:rPr lang="bg-BG" dirty="0"/>
                  <a:t>Подготвяме една геометрия </a:t>
                </a:r>
                <a:r>
                  <a:rPr lang="en-GB" dirty="0" err="1">
                    <a:solidFill>
                      <a:srgbClr val="FF388C"/>
                    </a:solidFill>
                  </a:rPr>
                  <a:t>robotGeometry</a:t>
                </a:r>
                <a:r>
                  <a:rPr lang="bg-BG" dirty="0"/>
                  <a:t> –  куб с </a:t>
                </a:r>
                <a:r>
                  <a:rPr lang="bg-BG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размери </a:t>
                </a:r>
                <a14:m>
                  <m:oMath xmlns:m="http://schemas.openxmlformats.org/officeDocument/2006/math">
                    <m:r>
                      <a:rPr lang="bg-BG" i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/>
                      </a:rPr>
                      <m:t>1</m:t>
                    </m:r>
                    <m:r>
                      <a:rPr lang="en-US" b="0" i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/>
                      </a:rPr>
                      <m:t>×</m:t>
                    </m:r>
                    <m:r>
                      <a:rPr lang="bg-BG" i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/>
                      </a:rPr>
                      <m:t>1</m:t>
                    </m:r>
                    <m:r>
                      <a:rPr lang="en-US" b="0" i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/>
                      </a:rPr>
                      <m:t>×</m:t>
                    </m:r>
                    <m:r>
                      <a:rPr lang="bg-BG" i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/>
                      </a:rPr>
                      <m:t>1</m:t>
                    </m:r>
                  </m:oMath>
                </a14:m>
                <a:r>
                  <a:rPr lang="bg-BG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, ще се </a:t>
                </a:r>
                <a:r>
                  <a:rPr lang="bg-BG" dirty="0"/>
                  <a:t>ползва от всички елементи на робота</a:t>
                </a:r>
              </a:p>
              <a:p>
                <a:pPr lvl="1"/>
                <a:r>
                  <a:rPr lang="bg-BG" dirty="0"/>
                  <a:t>Преместваме геометрията нагоре с </a:t>
                </a:r>
                <a:r>
                  <a:rPr lang="en-GB" dirty="0">
                    <a:solidFill>
                      <a:srgbClr val="FF388C"/>
                    </a:solidFill>
                  </a:rPr>
                  <a:t>translate</a:t>
                </a:r>
                <a:r>
                  <a:rPr lang="bg-BG" dirty="0"/>
                  <a:t>, за да </a:t>
                </a:r>
                <a:r>
                  <a:rPr lang="bg-BG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бъде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bg-BG" i="1" dirty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bg-BG" i="1" dirty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/>
                          </a:rPr>
                          <m:t>0,</m:t>
                        </m:r>
                        <m:r>
                          <a:rPr lang="bg-BG" i="1" dirty="0" err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/>
                          </a:rPr>
                          <m:t>0</m:t>
                        </m:r>
                        <m:r>
                          <a:rPr lang="en-US" b="0" i="1" dirty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/>
                          </a:rPr>
                          <m:t>,</m:t>
                        </m:r>
                        <m:r>
                          <a:rPr lang="bg-BG" i="1" dirty="0" err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/>
                          </a:rPr>
                          <m:t>0</m:t>
                        </m:r>
                      </m:e>
                    </m:d>
                  </m:oMath>
                </a14:m>
                <a:r>
                  <a:rPr lang="bg-BG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в основата </a:t>
                </a:r>
                <a:r>
                  <a:rPr lang="bg-BG" dirty="0"/>
                  <a:t>на куба</a:t>
                </a:r>
                <a:endParaRPr lang="en-US" dirty="0"/>
              </a:p>
              <a:p>
                <a:pPr lvl="1"/>
                <a:r>
                  <a:rPr lang="bg-BG" dirty="0"/>
                  <a:t>Функция </a:t>
                </a:r>
                <a:r>
                  <a:rPr lang="en-GB" dirty="0" err="1">
                    <a:solidFill>
                      <a:srgbClr val="FF388C"/>
                    </a:solidFill>
                  </a:rPr>
                  <a:t>robotElement</a:t>
                </a:r>
                <a:r>
                  <a:rPr lang="bg-BG" dirty="0"/>
                  <a:t> създава елемент, мащабира го според размера и ако има родител, го включва като подчинен обект</a:t>
                </a:r>
              </a:p>
            </p:txBody>
          </p:sp>
        </mc:Choice>
        <mc:Fallback xmlns="">
          <p:sp>
            <p:nvSpPr>
              <p:cNvPr id="2" name="Tex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2242" t="-1488" r="-598"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61243304"/>
      </p:ext>
    </p:extLst>
  </p:cSld>
  <p:clrMapOvr>
    <a:masterClrMapping/>
  </p:clrMapOvr>
  <p:transition>
    <p:push dir="u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Проба на </a:t>
            </a:r>
            <a:r>
              <a:rPr lang="en-GB" dirty="0" err="1">
                <a:solidFill>
                  <a:srgbClr val="FF388C"/>
                </a:solidFill>
              </a:rPr>
              <a:t>robotElement</a:t>
            </a:r>
            <a:endParaRPr lang="bg-BG" dirty="0">
              <a:solidFill>
                <a:srgbClr val="FF388C"/>
              </a:solidFill>
            </a:endParaRPr>
          </a:p>
          <a:p>
            <a:pPr lvl="1"/>
            <a:r>
              <a:rPr lang="bg-BG" dirty="0"/>
              <a:t>Създаване на елемент и клатене около оста </a:t>
            </a:r>
            <a:r>
              <a:rPr lang="en-US" dirty="0"/>
              <a:t>X</a:t>
            </a:r>
            <a:endParaRPr lang="bg-BG" dirty="0"/>
          </a:p>
        </p:txBody>
      </p:sp>
      <p:pic>
        <p:nvPicPr>
          <p:cNvPr id="7" name="Picture 6">
            <a:hlinkClick r:id="rId2" action="ppaction://hlinkfile"/>
            <a:extLst>
              <a:ext uri="{FF2B5EF4-FFF2-40B4-BE49-F238E27FC236}">
                <a16:creationId xmlns:a16="http://schemas.microsoft.com/office/drawing/2014/main" id="{DAB43F0D-AFCD-47E3-9885-3D207CBA73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600200"/>
            <a:ext cx="7315200" cy="397002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41742270"/>
      </p:ext>
    </p:extLst>
  </p:cSld>
  <p:clrMapOvr>
    <a:masterClrMapping/>
  </p:clrMapOvr>
  <p:transition>
    <p:push dir="u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bg-BG" dirty="0"/>
              <a:t>Добавяме интерактивност, но става странно движение, ако въртим и по трите ъгъла</a:t>
            </a:r>
          </a:p>
          <a:p>
            <a:pPr lvl="2"/>
            <a:r>
              <a:rPr lang="en-US" dirty="0"/>
              <a:t>(</a:t>
            </a:r>
            <a:r>
              <a:rPr lang="bg-BG" dirty="0"/>
              <a:t>това е принципен проблем – засега го игнорираме)</a:t>
            </a:r>
          </a:p>
        </p:txBody>
      </p:sp>
      <p:pic>
        <p:nvPicPr>
          <p:cNvPr id="3" name="Picture 2">
            <a:hlinkClick r:id="rId2" action="ppaction://hlinkfile"/>
            <a:extLst>
              <a:ext uri="{FF2B5EF4-FFF2-40B4-BE49-F238E27FC236}">
                <a16:creationId xmlns:a16="http://schemas.microsoft.com/office/drawing/2014/main" id="{B025D14C-083F-4183-9481-EB64314946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940242"/>
            <a:ext cx="7315200" cy="397002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49030897"/>
      </p:ext>
    </p:extLst>
  </p:cSld>
  <p:clrMapOvr>
    <a:masterClrMapping/>
  </p:clrMapOvr>
  <p:transition>
    <p:push dir="u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Опит с втори елемент</a:t>
            </a:r>
          </a:p>
          <a:p>
            <a:pPr lvl="1"/>
            <a:r>
              <a:rPr lang="bg-BG" dirty="0"/>
              <a:t>Създаваме втори елемент, дете на първия</a:t>
            </a:r>
          </a:p>
          <a:p>
            <a:pPr lvl="1"/>
            <a:r>
              <a:rPr lang="bg-BG" dirty="0"/>
              <a:t>За съжаление става пак нещо странно</a:t>
            </a:r>
          </a:p>
        </p:txBody>
      </p:sp>
      <p:pic>
        <p:nvPicPr>
          <p:cNvPr id="4" name="Picture 3">
            <a:hlinkClick r:id="rId2" action="ppaction://hlinkfile"/>
            <a:extLst>
              <a:ext uri="{FF2B5EF4-FFF2-40B4-BE49-F238E27FC236}">
                <a16:creationId xmlns:a16="http://schemas.microsoft.com/office/drawing/2014/main" id="{E869A79E-DB93-4BA9-9F24-7AC570555B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2057400"/>
            <a:ext cx="7315200" cy="397002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19636032"/>
      </p:ext>
    </p:extLst>
  </p:cSld>
  <p:clrMapOvr>
    <a:masterClrMapping/>
  </p:clrMapOvr>
  <p:transition>
    <p:push dir="u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bg-BG" dirty="0"/>
                  <a:t>Защо става така?</a:t>
                </a:r>
              </a:p>
              <a:p>
                <a:pPr lvl="1"/>
                <a:r>
                  <a:rPr lang="bg-BG" dirty="0"/>
                  <a:t>Размерът на елемент се определя чрез </a:t>
                </a:r>
                <a:r>
                  <a:rPr lang="en-US" dirty="0">
                    <a:solidFill>
                      <a:srgbClr val="FF388C"/>
                    </a:solidFill>
                  </a:rPr>
                  <a:t>scale</a:t>
                </a:r>
              </a:p>
              <a:p>
                <a:pPr lvl="1"/>
                <a:r>
                  <a:rPr lang="bg-BG" dirty="0"/>
                  <a:t>Този размер мащабира не само елемента, но и всички деца в елемента</a:t>
                </a:r>
                <a:endParaRPr lang="en-US" dirty="0"/>
              </a:p>
              <a:p>
                <a:r>
                  <a:rPr lang="bg-BG" dirty="0"/>
                  <a:t>Пример</a:t>
                </a:r>
              </a:p>
              <a:p>
                <a:pPr lvl="1"/>
                <a:r>
                  <a:rPr lang="bg-BG" dirty="0"/>
                  <a:t>Закачени </a:t>
                </a:r>
                <a:r>
                  <a:rPr lang="bg-BG" dirty="0">
                    <a:latin typeface="Cambria" panose="02040503050406030204" pitchFamily="18" charset="0"/>
                    <a:ea typeface="Cambria" panose="02040503050406030204" pitchFamily="18" charset="0"/>
                  </a:rPr>
                  <a:t>3</a:t>
                </a:r>
                <a:r>
                  <a:rPr lang="bg-BG" dirty="0"/>
                  <a:t> елемента с размери </a:t>
                </a:r>
                <a14:m>
                  <m:oMath xmlns:m="http://schemas.openxmlformats.org/officeDocument/2006/math">
                    <m:r>
                      <a:rPr lang="bg-BG" i="1" dirty="0">
                        <a:latin typeface="Cambria Math"/>
                      </a:rPr>
                      <m:t>2</m:t>
                    </m:r>
                    <m:r>
                      <a:rPr lang="en-US" i="1" dirty="0">
                        <a:latin typeface="Cambria Math"/>
                      </a:rPr>
                      <m:t>×</m:t>
                    </m:r>
                    <m:r>
                      <a:rPr lang="bg-BG" i="1" dirty="0">
                        <a:latin typeface="Cambria Math"/>
                      </a:rPr>
                      <m:t>3</m:t>
                    </m:r>
                    <m:r>
                      <a:rPr lang="en-US" i="1" dirty="0">
                        <a:latin typeface="Cambria Math"/>
                      </a:rPr>
                      <m:t>×</m:t>
                    </m:r>
                    <m:r>
                      <a:rPr lang="bg-BG" i="1" dirty="0">
                        <a:latin typeface="Cambria Math"/>
                      </a:rPr>
                      <m:t>5</m:t>
                    </m:r>
                  </m:oMath>
                </a14:m>
                <a:endParaRPr lang="bg-BG" dirty="0"/>
              </a:p>
              <a:p>
                <a:pPr lvl="1"/>
                <a:r>
                  <a:rPr lang="bg-BG" dirty="0"/>
                  <a:t>Първият ще си е </a:t>
                </a:r>
                <a14:m>
                  <m:oMath xmlns:m="http://schemas.openxmlformats.org/officeDocument/2006/math">
                    <m:r>
                      <a:rPr lang="bg-BG" i="1" dirty="0">
                        <a:latin typeface="Cambria Math"/>
                      </a:rPr>
                      <m:t>2</m:t>
                    </m:r>
                    <m:r>
                      <a:rPr lang="en-US" i="1" dirty="0">
                        <a:latin typeface="Cambria Math"/>
                      </a:rPr>
                      <m:t>×</m:t>
                    </m:r>
                    <m:r>
                      <a:rPr lang="bg-BG" i="1" dirty="0">
                        <a:latin typeface="Cambria Math"/>
                      </a:rPr>
                      <m:t>3</m:t>
                    </m:r>
                    <m:r>
                      <a:rPr lang="en-US" i="1" dirty="0">
                        <a:latin typeface="Cambria Math"/>
                      </a:rPr>
                      <m:t>×</m:t>
                    </m:r>
                    <m:r>
                      <a:rPr lang="bg-BG" i="1" dirty="0">
                        <a:latin typeface="Cambria Math"/>
                      </a:rPr>
                      <m:t>5</m:t>
                    </m:r>
                  </m:oMath>
                </a14:m>
                <a:endParaRPr lang="bg-BG" dirty="0"/>
              </a:p>
              <a:p>
                <a:pPr lvl="1"/>
                <a:r>
                  <a:rPr lang="bg-BG" dirty="0"/>
                  <a:t>В</a:t>
                </a:r>
                <a:r>
                  <a:rPr lang="bg-BG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торият ще стане </a:t>
                </a:r>
                <a14:m>
                  <m:oMath xmlns:m="http://schemas.openxmlformats.org/officeDocument/2006/math">
                    <m:r>
                      <a:rPr lang="bg-BG" b="0" i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/>
                      </a:rPr>
                      <m:t>4</m:t>
                    </m:r>
                    <m:r>
                      <a:rPr lang="en-US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/>
                      </a:rPr>
                      <m:t>×</m:t>
                    </m:r>
                    <m:r>
                      <a:rPr lang="bg-BG" b="0" i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/>
                      </a:rPr>
                      <m:t>9</m:t>
                    </m:r>
                    <m:r>
                      <a:rPr lang="en-US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/>
                      </a:rPr>
                      <m:t>×</m:t>
                    </m:r>
                    <m:r>
                      <a:rPr lang="bg-BG" b="0" i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/>
                      </a:rPr>
                      <m:t>2</m:t>
                    </m:r>
                    <m:r>
                      <a:rPr lang="bg-BG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/>
                      </a:rPr>
                      <m:t>5</m:t>
                    </m:r>
                  </m:oMath>
                </a14:m>
                <a:endParaRPr lang="bg-BG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 lvl="1"/>
                <a:r>
                  <a:rPr lang="bg-BG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Третият ще е вече </a:t>
                </a:r>
                <a14:m>
                  <m:oMath xmlns:m="http://schemas.openxmlformats.org/officeDocument/2006/math">
                    <m:r>
                      <a:rPr lang="bg-BG" b="0" i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/>
                      </a:rPr>
                      <m:t>8</m:t>
                    </m:r>
                    <m:r>
                      <a:rPr lang="en-US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/>
                      </a:rPr>
                      <m:t>×</m:t>
                    </m:r>
                    <m:r>
                      <a:rPr lang="bg-BG" b="0" i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/>
                      </a:rPr>
                      <m:t>27</m:t>
                    </m:r>
                    <m:r>
                      <a:rPr lang="en-US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/>
                      </a:rPr>
                      <m:t>×</m:t>
                    </m:r>
                    <m:r>
                      <a:rPr lang="bg-BG" b="0" i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/>
                      </a:rPr>
                      <m:t>1</m:t>
                    </m:r>
                    <m:r>
                      <a:rPr lang="bg-BG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/>
                      </a:rPr>
                      <m:t>25</m:t>
                    </m:r>
                  </m:oMath>
                </a14:m>
                <a:endParaRPr lang="bg-BG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 lvl="1"/>
                <a:endParaRPr lang="bg-BG" dirty="0">
                  <a:solidFill>
                    <a:srgbClr val="FF388C"/>
                  </a:solidFill>
                </a:endParaRPr>
              </a:p>
            </p:txBody>
          </p:sp>
        </mc:Choice>
        <mc:Fallback xmlns="">
          <p:sp>
            <p:nvSpPr>
              <p:cNvPr id="2" name="Tex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2242" t="-1488" r="-523"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78540242"/>
      </p:ext>
    </p:extLst>
  </p:cSld>
  <p:clrMapOvr>
    <a:masterClrMapping/>
  </p:clrMapOvr>
  <p:transition>
    <p:push dir="u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bg-BG" dirty="0"/>
                  <a:t>Решение №</a:t>
                </a:r>
                <a:r>
                  <a:rPr lang="bg-BG" dirty="0">
                    <a:latin typeface="Cambria" panose="02040503050406030204" pitchFamily="18" charset="0"/>
                    <a:ea typeface="Cambria" panose="02040503050406030204" pitchFamily="18" charset="0"/>
                  </a:rPr>
                  <a:t>1</a:t>
                </a:r>
              </a:p>
              <a:p>
                <a:pPr lvl="1"/>
                <a:r>
                  <a:rPr lang="bg-BG" dirty="0"/>
                  <a:t>Групов обект с две деца – едното е образа на елемента, другото е свързаният елемент</a:t>
                </a:r>
              </a:p>
              <a:p>
                <a:pPr lvl="1"/>
                <a:r>
                  <a:rPr lang="bg-BG" dirty="0"/>
                  <a:t>Така мащабите няма да се смесват</a:t>
                </a:r>
              </a:p>
              <a:p>
                <a:r>
                  <a:rPr lang="bg-BG" dirty="0"/>
                  <a:t>Решение №</a:t>
                </a:r>
                <a:r>
                  <a:rPr lang="bg-BG" dirty="0">
                    <a:latin typeface="Cambria" panose="02040503050406030204" pitchFamily="18" charset="0"/>
                    <a:ea typeface="Cambria" panose="02040503050406030204" pitchFamily="18" charset="0"/>
                  </a:rPr>
                  <a:t>2</a:t>
                </a:r>
              </a:p>
              <a:p>
                <a:pPr lvl="1"/>
                <a:r>
                  <a:rPr lang="bg-BG" dirty="0"/>
                  <a:t>Образът на елемент е с </a:t>
                </a:r>
                <a:r>
                  <a:rPr lang="bg-BG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мащаб </a:t>
                </a:r>
                <a14:m>
                  <m:oMath xmlns:m="http://schemas.openxmlformats.org/officeDocument/2006/math">
                    <m:r>
                      <a:rPr lang="bg-BG" i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/>
                      </a:rPr>
                      <m:t>1</m:t>
                    </m:r>
                    <m:r>
                      <a:rPr lang="en-US" b="0" i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/>
                      </a:rPr>
                      <m:t>×1×1</m:t>
                    </m:r>
                  </m:oMath>
                </a14:m>
                <a:endParaRPr lang="bg-BG" dirty="0">
                  <a:solidFill>
                    <a:srgbClr val="FF388C"/>
                  </a:solidFill>
                </a:endParaRPr>
              </a:p>
              <a:p>
                <a:pPr lvl="1"/>
                <a:r>
                  <a:rPr lang="bg-BG" dirty="0"/>
                  <a:t>Това изисква отделна геометрия за всеки елемент, ако те са с различни размери</a:t>
                </a:r>
              </a:p>
              <a:p>
                <a:endParaRPr lang="bg-BG" dirty="0"/>
              </a:p>
            </p:txBody>
          </p:sp>
        </mc:Choice>
        <mc:Fallback xmlns="">
          <p:sp>
            <p:nvSpPr>
              <p:cNvPr id="2" name="Tex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2242" t="-1674" r="-897"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12839681"/>
      </p:ext>
    </p:extLst>
  </p:cSld>
  <p:clrMapOvr>
    <a:masterClrMapping/>
  </p:clrMapOvr>
  <p:transition>
    <p:push dir="u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bg-BG" dirty="0"/>
                  <a:t>Реализация на №</a:t>
                </a:r>
                <a:r>
                  <a:rPr lang="bg-BG" dirty="0">
                    <a:latin typeface="Cambria" panose="02040503050406030204" pitchFamily="18" charset="0"/>
                    <a:ea typeface="Cambria" panose="02040503050406030204" pitchFamily="18" charset="0"/>
                  </a:rPr>
                  <a:t>2</a:t>
                </a:r>
              </a:p>
              <a:p>
                <a:pPr lvl="1"/>
                <a:r>
                  <a:rPr lang="bg-BG" dirty="0"/>
                  <a:t>Създава се </a:t>
                </a:r>
                <a:r>
                  <a:rPr lang="en-GB" dirty="0" err="1">
                    <a:solidFill>
                      <a:srgbClr val="FF388C"/>
                    </a:solidFill>
                  </a:rPr>
                  <a:t>robotGeometry</a:t>
                </a:r>
                <a:r>
                  <a:rPr lang="bg-BG" dirty="0">
                    <a:solidFill>
                      <a:srgbClr val="FF388C"/>
                    </a:solidFill>
                  </a:rPr>
                  <a:t> </a:t>
                </a:r>
                <a:r>
                  <a:rPr lang="bg-BG" dirty="0"/>
                  <a:t>вътре в обекта с нужните размери</a:t>
                </a:r>
              </a:p>
              <a:p>
                <a:pPr lvl="1"/>
                <a:r>
                  <a:rPr lang="bg-BG" dirty="0"/>
                  <a:t>Транслацията </a:t>
                </a:r>
                <a:r>
                  <a:rPr lang="bg-BG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по </a:t>
                </a:r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Y</a:t>
                </a:r>
                <a:r>
                  <a:rPr lang="bg-BG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не е </a:t>
                </a:r>
                <a14:m>
                  <m:oMath xmlns:m="http://schemas.openxmlformats.org/officeDocument/2006/math">
                    <m:r>
                      <a:rPr lang="bg-BG" i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/>
                      </a:rPr>
                      <m:t>0.5</m:t>
                    </m:r>
                  </m:oMath>
                </a14:m>
                <a:r>
                  <a:rPr lang="bg-BG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, </a:t>
                </a:r>
                <a:r>
                  <a:rPr lang="bg-BG" dirty="0"/>
                  <a:t>а половината от височината на елемента</a:t>
                </a:r>
              </a:p>
              <a:p>
                <a:pPr lvl="1"/>
                <a:r>
                  <a:rPr lang="bg-BG" dirty="0"/>
                  <a:t>При закачането на елемент, той се слага в края на родителя си (използва неговата височина в </a:t>
                </a:r>
                <a:r>
                  <a:rPr lang="en-GB" dirty="0" err="1">
                    <a:solidFill>
                      <a:srgbClr val="FF388C"/>
                    </a:solidFill>
                  </a:rPr>
                  <a:t>geometry.parameters.height</a:t>
                </a:r>
                <a:r>
                  <a:rPr lang="bg-BG" dirty="0"/>
                  <a:t>)</a:t>
                </a:r>
                <a:endParaRPr lang="bg-BG" dirty="0">
                  <a:solidFill>
                    <a:srgbClr val="FF388C"/>
                  </a:solidFill>
                </a:endParaRPr>
              </a:p>
            </p:txBody>
          </p:sp>
        </mc:Choice>
        <mc:Fallback xmlns="">
          <p:sp>
            <p:nvSpPr>
              <p:cNvPr id="2" name="Tex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2242" t="-1674"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14256786"/>
      </p:ext>
    </p:extLst>
  </p:cSld>
  <p:clrMapOvr>
    <a:masterClrMapping/>
  </p:clrMapOvr>
  <p:transition>
    <p:push dir="u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bg-BG" dirty="0"/>
                  <a:t>Робот от два елемента</a:t>
                </a:r>
              </a:p>
              <a:p>
                <a:pPr lvl="1"/>
                <a:r>
                  <a:rPr lang="bg-BG" dirty="0"/>
                  <a:t>Първият има </a:t>
                </a:r>
                <a:r>
                  <a:rPr lang="en-US" dirty="0" err="1">
                    <a:solidFill>
                      <a:srgbClr val="FF388C"/>
                    </a:solidFill>
                  </a:rPr>
                  <a:t>DOF</a:t>
                </a:r>
                <a14:m>
                  <m:oMath xmlns:m="http://schemas.openxmlformats.org/officeDocument/2006/math">
                    <m:r>
                      <a:rPr lang="en-US" b="0" i="0" dirty="0" smtClean="0">
                        <a:solidFill>
                          <a:srgbClr val="FF388C"/>
                        </a:solidFill>
                        <a:latin typeface="Cambria Math"/>
                      </a:rPr>
                      <m:t> </m:t>
                    </m:r>
                    <m:r>
                      <a:rPr lang="en-US" i="1" dirty="0" smtClean="0">
                        <a:solidFill>
                          <a:srgbClr val="FF388C"/>
                        </a:solidFill>
                        <a:latin typeface="Cambria Math"/>
                      </a:rPr>
                      <m:t>=2</m:t>
                    </m:r>
                  </m:oMath>
                </a14:m>
                <a:r>
                  <a:rPr lang="en-US" dirty="0"/>
                  <a:t>,</a:t>
                </a:r>
                <a:r>
                  <a:rPr lang="bg-BG" dirty="0"/>
                  <a:t> а вторият – </a:t>
                </a:r>
                <a:r>
                  <a:rPr lang="en-US" dirty="0" err="1">
                    <a:solidFill>
                      <a:srgbClr val="FF388C"/>
                    </a:solidFill>
                  </a:rPr>
                  <a:t>DOF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FF388C"/>
                        </a:solidFill>
                        <a:latin typeface="Cambria Math"/>
                      </a:rPr>
                      <m:t> =1</m:t>
                    </m:r>
                  </m:oMath>
                </a14:m>
                <a:endParaRPr lang="en-US" dirty="0">
                  <a:solidFill>
                    <a:srgbClr val="FF388C"/>
                  </a:solidFill>
                </a:endParaRPr>
              </a:p>
              <a:p>
                <a:pPr lvl="1"/>
                <a:r>
                  <a:rPr lang="bg-BG" dirty="0"/>
                  <a:t>Елегантно се изхлузваме от ситуацията с въртене по три ъгъла</a:t>
                </a:r>
                <a:endParaRPr lang="bg-BG" dirty="0">
                  <a:solidFill>
                    <a:srgbClr val="FF388C"/>
                  </a:solidFill>
                </a:endParaRPr>
              </a:p>
            </p:txBody>
          </p:sp>
        </mc:Choice>
        <mc:Fallback xmlns="">
          <p:sp>
            <p:nvSpPr>
              <p:cNvPr id="2" name="Tex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2242" t="-1488"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hlinkClick r:id="rId3" action="ppaction://hlinkfile"/>
            <a:extLst>
              <a:ext uri="{FF2B5EF4-FFF2-40B4-BE49-F238E27FC236}">
                <a16:creationId xmlns:a16="http://schemas.microsoft.com/office/drawing/2014/main" id="{B66CD199-BB17-4595-9951-FA431624C1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" y="2506980"/>
            <a:ext cx="7315200" cy="397002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43503552"/>
      </p:ext>
    </p:extLst>
  </p:cSld>
  <p:clrMapOvr>
    <a:masterClrMapping/>
  </p:clrMapOvr>
  <p:transition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Вложени обекти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Какво е това?</a:t>
            </a:r>
          </a:p>
          <a:p>
            <a:pPr lvl="1"/>
            <a:r>
              <a:rPr lang="bg-BG" dirty="0"/>
              <a:t>Обект, който е закачен за друг обект и приема част от неговите свойства</a:t>
            </a:r>
          </a:p>
          <a:p>
            <a:pPr lvl="1"/>
            <a:r>
              <a:rPr lang="bg-BG" dirty="0"/>
              <a:t>Външният обект е </a:t>
            </a:r>
            <a:r>
              <a:rPr lang="bg-BG" dirty="0">
                <a:solidFill>
                  <a:srgbClr val="FF388C"/>
                </a:solidFill>
              </a:rPr>
              <a:t>главен обект</a:t>
            </a:r>
            <a:r>
              <a:rPr lang="bg-BG" dirty="0"/>
              <a:t> или </a:t>
            </a:r>
            <a:r>
              <a:rPr lang="bg-BG" dirty="0">
                <a:solidFill>
                  <a:srgbClr val="FF388C"/>
                </a:solidFill>
              </a:rPr>
              <a:t>родител</a:t>
            </a:r>
            <a:r>
              <a:rPr lang="bg-BG" dirty="0"/>
              <a:t>, вложеният обект е </a:t>
            </a:r>
            <a:r>
              <a:rPr lang="bg-BG" dirty="0">
                <a:solidFill>
                  <a:srgbClr val="FF388C"/>
                </a:solidFill>
              </a:rPr>
              <a:t>подобект</a:t>
            </a:r>
            <a:r>
              <a:rPr lang="bg-BG" dirty="0"/>
              <a:t> или </a:t>
            </a:r>
            <a:r>
              <a:rPr lang="bg-BG" dirty="0">
                <a:solidFill>
                  <a:srgbClr val="FF388C"/>
                </a:solidFill>
              </a:rPr>
              <a:t>дете</a:t>
            </a:r>
          </a:p>
          <a:p>
            <a:pPr lvl="1"/>
            <a:r>
              <a:rPr lang="bg-BG" dirty="0"/>
              <a:t>Не се изисква вложеният обект да е геометрично или визуално вътре в родителя</a:t>
            </a:r>
          </a:p>
        </p:txBody>
      </p:sp>
    </p:spTree>
    <p:extLst>
      <p:ext uri="{BB962C8B-B14F-4D97-AF65-F5344CB8AC3E}">
        <p14:creationId xmlns:p14="http://schemas.microsoft.com/office/powerpoint/2010/main" val="415613031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Четири елемента</a:t>
            </a:r>
          </a:p>
          <a:p>
            <a:pPr lvl="1"/>
            <a:r>
              <a:rPr lang="bg-BG" dirty="0"/>
              <a:t>Добавянето на нови елементи вече е механична дейност</a:t>
            </a:r>
          </a:p>
        </p:txBody>
      </p:sp>
      <p:pic>
        <p:nvPicPr>
          <p:cNvPr id="4" name="Picture 3">
            <a:hlinkClick r:id="rId2" action="ppaction://hlinkfile"/>
            <a:extLst>
              <a:ext uri="{FF2B5EF4-FFF2-40B4-BE49-F238E27FC236}">
                <a16:creationId xmlns:a16="http://schemas.microsoft.com/office/drawing/2014/main" id="{19969155-8F31-4E4C-A124-D38F415E72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2057400"/>
            <a:ext cx="7315200" cy="397002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44616271"/>
      </p:ext>
    </p:extLst>
  </p:cSld>
  <p:clrMapOvr>
    <a:masterClrMapping/>
  </p:clrMapOvr>
  <p:transition>
    <p:push dir="u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Плавност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В момента</a:t>
            </a:r>
          </a:p>
          <a:p>
            <a:pPr lvl="1"/>
            <a:r>
              <a:rPr lang="bg-BG" dirty="0"/>
              <a:t>Промяна на ъгъл в </a:t>
            </a:r>
            <a:r>
              <a:rPr lang="bg-BG" dirty="0" err="1"/>
              <a:t>шарнир</a:t>
            </a:r>
            <a:r>
              <a:rPr lang="bg-BG" dirty="0"/>
              <a:t> променя рязко  ориентацията на свързаните елементи</a:t>
            </a:r>
          </a:p>
          <a:p>
            <a:r>
              <a:rPr lang="bg-BG" dirty="0"/>
              <a:t>Цел</a:t>
            </a:r>
          </a:p>
          <a:p>
            <a:pPr lvl="1"/>
            <a:r>
              <a:rPr lang="bg-BG" dirty="0"/>
              <a:t>Постигане на плавност в движенията</a:t>
            </a:r>
          </a:p>
          <a:p>
            <a:pPr lvl="1"/>
            <a:r>
              <a:rPr lang="bg-BG" dirty="0"/>
              <a:t>Промяната на ъгъл да активира движение в робота, с което да заеме постепенно желаното положение</a:t>
            </a:r>
          </a:p>
        </p:txBody>
      </p:sp>
    </p:spTree>
    <p:extLst>
      <p:ext uri="{BB962C8B-B14F-4D97-AF65-F5344CB8AC3E}">
        <p14:creationId xmlns:p14="http://schemas.microsoft.com/office/powerpoint/2010/main" val="29873811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bg-BG" dirty="0"/>
              <a:t>Без плавност</a:t>
            </a:r>
          </a:p>
          <a:p>
            <a:pPr lvl="1"/>
            <a:endParaRPr lang="bg-BG" dirty="0"/>
          </a:p>
          <a:p>
            <a:pPr lvl="1"/>
            <a:endParaRPr lang="bg-BG" dirty="0"/>
          </a:p>
          <a:p>
            <a:pPr lvl="1"/>
            <a:endParaRPr lang="bg-BG" dirty="0"/>
          </a:p>
          <a:p>
            <a:pPr lvl="1"/>
            <a:endParaRPr lang="bg-BG" dirty="0"/>
          </a:p>
          <a:p>
            <a:pPr lvl="1"/>
            <a:endParaRPr lang="bg-BG" dirty="0"/>
          </a:p>
          <a:p>
            <a:pPr lvl="1"/>
            <a:r>
              <a:rPr lang="bg-BG" dirty="0"/>
              <a:t>С плавност</a:t>
            </a:r>
          </a:p>
        </p:txBody>
      </p:sp>
      <p:sp>
        <p:nvSpPr>
          <p:cNvPr id="4" name="Isosceles Triangle 3"/>
          <p:cNvSpPr/>
          <p:nvPr/>
        </p:nvSpPr>
        <p:spPr>
          <a:xfrm>
            <a:off x="2240996" y="2469361"/>
            <a:ext cx="932055" cy="533400"/>
          </a:xfrm>
          <a:prstGeom prst="triangle">
            <a:avLst/>
          </a:prstGeom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5" name="Oval 26"/>
          <p:cNvSpPr/>
          <p:nvPr/>
        </p:nvSpPr>
        <p:spPr>
          <a:xfrm rot="16200000">
            <a:off x="1793204" y="1559597"/>
            <a:ext cx="1827637" cy="384844"/>
          </a:xfrm>
          <a:custGeom>
            <a:avLst/>
            <a:gdLst/>
            <a:ahLst/>
            <a:cxnLst/>
            <a:rect l="l" t="t" r="r" b="b"/>
            <a:pathLst>
              <a:path w="4317963" h="909230">
                <a:moveTo>
                  <a:pt x="3857589" y="337607"/>
                </a:moveTo>
                <a:cubicBezTo>
                  <a:pt x="3794025" y="337607"/>
                  <a:pt x="3742497" y="389136"/>
                  <a:pt x="3742497" y="452700"/>
                </a:cubicBezTo>
                <a:cubicBezTo>
                  <a:pt x="3742497" y="516264"/>
                  <a:pt x="3794025" y="567793"/>
                  <a:pt x="3857589" y="567793"/>
                </a:cubicBezTo>
                <a:cubicBezTo>
                  <a:pt x="3921153" y="567793"/>
                  <a:pt x="3972683" y="516264"/>
                  <a:pt x="3972683" y="452700"/>
                </a:cubicBezTo>
                <a:cubicBezTo>
                  <a:pt x="3972683" y="389136"/>
                  <a:pt x="3921153" y="337607"/>
                  <a:pt x="3857589" y="337607"/>
                </a:cubicBezTo>
                <a:close/>
                <a:moveTo>
                  <a:pt x="460373" y="337607"/>
                </a:moveTo>
                <a:cubicBezTo>
                  <a:pt x="396809" y="337607"/>
                  <a:pt x="345280" y="389136"/>
                  <a:pt x="345280" y="452700"/>
                </a:cubicBezTo>
                <a:cubicBezTo>
                  <a:pt x="345280" y="516264"/>
                  <a:pt x="396809" y="567793"/>
                  <a:pt x="460373" y="567793"/>
                </a:cubicBezTo>
                <a:cubicBezTo>
                  <a:pt x="523937" y="567793"/>
                  <a:pt x="575466" y="516264"/>
                  <a:pt x="575466" y="452700"/>
                </a:cubicBezTo>
                <a:cubicBezTo>
                  <a:pt x="575466" y="389136"/>
                  <a:pt x="523937" y="337607"/>
                  <a:pt x="460373" y="337607"/>
                </a:cubicBezTo>
                <a:close/>
                <a:moveTo>
                  <a:pt x="460373" y="0"/>
                </a:moveTo>
                <a:lnTo>
                  <a:pt x="1522837" y="0"/>
                </a:lnTo>
                <a:lnTo>
                  <a:pt x="1827637" y="0"/>
                </a:lnTo>
                <a:lnTo>
                  <a:pt x="3857589" y="0"/>
                </a:lnTo>
                <a:cubicBezTo>
                  <a:pt x="4111847" y="0"/>
                  <a:pt x="4317963" y="203401"/>
                  <a:pt x="4317963" y="454308"/>
                </a:cubicBezTo>
                <a:cubicBezTo>
                  <a:pt x="4317963" y="705215"/>
                  <a:pt x="4111847" y="908616"/>
                  <a:pt x="3857589" y="908616"/>
                </a:cubicBezTo>
                <a:lnTo>
                  <a:pt x="3857589" y="909230"/>
                </a:lnTo>
                <a:lnTo>
                  <a:pt x="1827637" y="909230"/>
                </a:lnTo>
                <a:lnTo>
                  <a:pt x="1522837" y="909230"/>
                </a:lnTo>
                <a:lnTo>
                  <a:pt x="460373" y="909230"/>
                </a:lnTo>
                <a:lnTo>
                  <a:pt x="460373" y="908616"/>
                </a:lnTo>
                <a:cubicBezTo>
                  <a:pt x="206116" y="908616"/>
                  <a:pt x="0" y="705215"/>
                  <a:pt x="0" y="454308"/>
                </a:cubicBezTo>
                <a:cubicBezTo>
                  <a:pt x="0" y="203401"/>
                  <a:pt x="206116" y="0"/>
                  <a:pt x="460373" y="0"/>
                </a:cubicBezTo>
                <a:close/>
              </a:path>
            </a:pathLst>
          </a:custGeom>
          <a:solidFill>
            <a:srgbClr val="4F81BD">
              <a:alpha val="50196"/>
            </a:srgbClr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12" name="Oval 11"/>
          <p:cNvSpPr/>
          <p:nvPr/>
        </p:nvSpPr>
        <p:spPr>
          <a:xfrm>
            <a:off x="2583639" y="2345977"/>
            <a:ext cx="246767" cy="246767"/>
          </a:xfrm>
          <a:prstGeom prst="ellipse">
            <a:avLst/>
          </a:prstGeom>
          <a:solidFill>
            <a:srgbClr val="4F81BD">
              <a:alpha val="50196"/>
            </a:srgbClr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grpSp>
        <p:nvGrpSpPr>
          <p:cNvPr id="17" name="Group 16"/>
          <p:cNvGrpSpPr/>
          <p:nvPr/>
        </p:nvGrpSpPr>
        <p:grpSpPr>
          <a:xfrm>
            <a:off x="605755" y="1418741"/>
            <a:ext cx="1908845" cy="666555"/>
            <a:chOff x="664503" y="3809586"/>
            <a:chExt cx="1908845" cy="1177734"/>
          </a:xfrm>
        </p:grpSpPr>
        <p:sp>
          <p:nvSpPr>
            <p:cNvPr id="18" name="Text Placeholder 2"/>
            <p:cNvSpPr txBox="1">
              <a:spLocks/>
            </p:cNvSpPr>
            <p:nvPr/>
          </p:nvSpPr>
          <p:spPr>
            <a:xfrm>
              <a:off x="664503" y="3809586"/>
              <a:ext cx="1344706" cy="1177734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bg-BG" sz="1800" b="0" dirty="0">
                  <a:solidFill>
                    <a:schemeClr val="bg1"/>
                  </a:solidFill>
                </a:rPr>
                <a:t>Начално положение</a:t>
              </a:r>
            </a:p>
          </p:txBody>
        </p:sp>
        <p:cxnSp>
          <p:nvCxnSpPr>
            <p:cNvPr id="19" name="Straight Connector 18"/>
            <p:cNvCxnSpPr/>
            <p:nvPr/>
          </p:nvCxnSpPr>
          <p:spPr>
            <a:xfrm>
              <a:off x="664503" y="4987320"/>
              <a:ext cx="1908845" cy="0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2" name="Isosceles Triangle 21"/>
          <p:cNvSpPr/>
          <p:nvPr/>
        </p:nvSpPr>
        <p:spPr>
          <a:xfrm>
            <a:off x="5410200" y="2469361"/>
            <a:ext cx="932055" cy="533400"/>
          </a:xfrm>
          <a:prstGeom prst="triangle">
            <a:avLst/>
          </a:prstGeom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23" name="Oval 26"/>
          <p:cNvSpPr/>
          <p:nvPr/>
        </p:nvSpPr>
        <p:spPr>
          <a:xfrm>
            <a:off x="5684544" y="2284202"/>
            <a:ext cx="1827637" cy="384844"/>
          </a:xfrm>
          <a:custGeom>
            <a:avLst/>
            <a:gdLst/>
            <a:ahLst/>
            <a:cxnLst/>
            <a:rect l="l" t="t" r="r" b="b"/>
            <a:pathLst>
              <a:path w="4317963" h="909230">
                <a:moveTo>
                  <a:pt x="3857589" y="337607"/>
                </a:moveTo>
                <a:cubicBezTo>
                  <a:pt x="3794025" y="337607"/>
                  <a:pt x="3742497" y="389136"/>
                  <a:pt x="3742497" y="452700"/>
                </a:cubicBezTo>
                <a:cubicBezTo>
                  <a:pt x="3742497" y="516264"/>
                  <a:pt x="3794025" y="567793"/>
                  <a:pt x="3857589" y="567793"/>
                </a:cubicBezTo>
                <a:cubicBezTo>
                  <a:pt x="3921153" y="567793"/>
                  <a:pt x="3972683" y="516264"/>
                  <a:pt x="3972683" y="452700"/>
                </a:cubicBezTo>
                <a:cubicBezTo>
                  <a:pt x="3972683" y="389136"/>
                  <a:pt x="3921153" y="337607"/>
                  <a:pt x="3857589" y="337607"/>
                </a:cubicBezTo>
                <a:close/>
                <a:moveTo>
                  <a:pt x="460373" y="337607"/>
                </a:moveTo>
                <a:cubicBezTo>
                  <a:pt x="396809" y="337607"/>
                  <a:pt x="345280" y="389136"/>
                  <a:pt x="345280" y="452700"/>
                </a:cubicBezTo>
                <a:cubicBezTo>
                  <a:pt x="345280" y="516264"/>
                  <a:pt x="396809" y="567793"/>
                  <a:pt x="460373" y="567793"/>
                </a:cubicBezTo>
                <a:cubicBezTo>
                  <a:pt x="523937" y="567793"/>
                  <a:pt x="575466" y="516264"/>
                  <a:pt x="575466" y="452700"/>
                </a:cubicBezTo>
                <a:cubicBezTo>
                  <a:pt x="575466" y="389136"/>
                  <a:pt x="523937" y="337607"/>
                  <a:pt x="460373" y="337607"/>
                </a:cubicBezTo>
                <a:close/>
                <a:moveTo>
                  <a:pt x="460373" y="0"/>
                </a:moveTo>
                <a:lnTo>
                  <a:pt x="1522837" y="0"/>
                </a:lnTo>
                <a:lnTo>
                  <a:pt x="1827637" y="0"/>
                </a:lnTo>
                <a:lnTo>
                  <a:pt x="3857589" y="0"/>
                </a:lnTo>
                <a:cubicBezTo>
                  <a:pt x="4111847" y="0"/>
                  <a:pt x="4317963" y="203401"/>
                  <a:pt x="4317963" y="454308"/>
                </a:cubicBezTo>
                <a:cubicBezTo>
                  <a:pt x="4317963" y="705215"/>
                  <a:pt x="4111847" y="908616"/>
                  <a:pt x="3857589" y="908616"/>
                </a:cubicBezTo>
                <a:lnTo>
                  <a:pt x="3857589" y="909230"/>
                </a:lnTo>
                <a:lnTo>
                  <a:pt x="1827637" y="909230"/>
                </a:lnTo>
                <a:lnTo>
                  <a:pt x="1522837" y="909230"/>
                </a:lnTo>
                <a:lnTo>
                  <a:pt x="460373" y="909230"/>
                </a:lnTo>
                <a:lnTo>
                  <a:pt x="460373" y="908616"/>
                </a:lnTo>
                <a:cubicBezTo>
                  <a:pt x="206116" y="908616"/>
                  <a:pt x="0" y="705215"/>
                  <a:pt x="0" y="454308"/>
                </a:cubicBezTo>
                <a:cubicBezTo>
                  <a:pt x="0" y="203401"/>
                  <a:pt x="206116" y="0"/>
                  <a:pt x="460373" y="0"/>
                </a:cubicBezTo>
                <a:close/>
              </a:path>
            </a:pathLst>
          </a:custGeom>
          <a:solidFill>
            <a:srgbClr val="4F81BD">
              <a:alpha val="50196"/>
            </a:srgbClr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24" name="Oval 23"/>
          <p:cNvSpPr/>
          <p:nvPr/>
        </p:nvSpPr>
        <p:spPr>
          <a:xfrm>
            <a:off x="5752843" y="2345977"/>
            <a:ext cx="246767" cy="246767"/>
          </a:xfrm>
          <a:prstGeom prst="ellipse">
            <a:avLst/>
          </a:prstGeom>
          <a:solidFill>
            <a:srgbClr val="4F81BD">
              <a:alpha val="50196"/>
            </a:srgbClr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grpSp>
        <p:nvGrpSpPr>
          <p:cNvPr id="25" name="Group 24"/>
          <p:cNvGrpSpPr/>
          <p:nvPr/>
        </p:nvGrpSpPr>
        <p:grpSpPr>
          <a:xfrm>
            <a:off x="6764483" y="1089945"/>
            <a:ext cx="1344706" cy="1194257"/>
            <a:chOff x="664503" y="3809586"/>
            <a:chExt cx="1344706" cy="2110129"/>
          </a:xfrm>
        </p:grpSpPr>
        <p:sp>
          <p:nvSpPr>
            <p:cNvPr id="26" name="Text Placeholder 2"/>
            <p:cNvSpPr txBox="1">
              <a:spLocks/>
            </p:cNvSpPr>
            <p:nvPr/>
          </p:nvSpPr>
          <p:spPr>
            <a:xfrm>
              <a:off x="664503" y="3809586"/>
              <a:ext cx="1344706" cy="1177734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bg-BG" sz="1800" b="0" dirty="0">
                  <a:solidFill>
                    <a:schemeClr val="bg1"/>
                  </a:solidFill>
                </a:rPr>
                <a:t>Крайно положение</a:t>
              </a:r>
            </a:p>
          </p:txBody>
        </p:sp>
        <p:cxnSp>
          <p:nvCxnSpPr>
            <p:cNvPr id="27" name="Straight Connector 26"/>
            <p:cNvCxnSpPr/>
            <p:nvPr/>
          </p:nvCxnSpPr>
          <p:spPr>
            <a:xfrm>
              <a:off x="664503" y="3809586"/>
              <a:ext cx="0" cy="2110129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32" name="Straight Arrow Connector 31"/>
          <p:cNvCxnSpPr/>
          <p:nvPr/>
        </p:nvCxnSpPr>
        <p:spPr>
          <a:xfrm>
            <a:off x="3048000" y="2476624"/>
            <a:ext cx="2362200" cy="0"/>
          </a:xfrm>
          <a:prstGeom prst="straightConnector1">
            <a:avLst/>
          </a:prstGeom>
          <a:grpFill/>
          <a:ln w="3175">
            <a:solidFill>
              <a:srgbClr val="0070C0"/>
            </a:solidFill>
            <a:prstDash val="sysDot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3" name="TextBox 32"/>
          <p:cNvSpPr txBox="1"/>
          <p:nvPr/>
        </p:nvSpPr>
        <p:spPr>
          <a:xfrm>
            <a:off x="3523618" y="2142552"/>
            <a:ext cx="14109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1600" dirty="0">
                <a:solidFill>
                  <a:schemeClr val="accent1"/>
                </a:solidFill>
                <a:latin typeface="Candara" panose="020E0502030303020204" pitchFamily="34" charset="0"/>
              </a:rPr>
              <a:t>Рязък преход</a:t>
            </a:r>
          </a:p>
        </p:txBody>
      </p:sp>
      <p:sp>
        <p:nvSpPr>
          <p:cNvPr id="34" name="Isosceles Triangle 33"/>
          <p:cNvSpPr/>
          <p:nvPr/>
        </p:nvSpPr>
        <p:spPr>
          <a:xfrm>
            <a:off x="2244841" y="5638800"/>
            <a:ext cx="932055" cy="533400"/>
          </a:xfrm>
          <a:prstGeom prst="triangle">
            <a:avLst/>
          </a:prstGeom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35" name="Oval 26"/>
          <p:cNvSpPr/>
          <p:nvPr/>
        </p:nvSpPr>
        <p:spPr>
          <a:xfrm rot="16200000">
            <a:off x="1797049" y="4729036"/>
            <a:ext cx="1827637" cy="384844"/>
          </a:xfrm>
          <a:custGeom>
            <a:avLst/>
            <a:gdLst/>
            <a:ahLst/>
            <a:cxnLst/>
            <a:rect l="l" t="t" r="r" b="b"/>
            <a:pathLst>
              <a:path w="4317963" h="909230">
                <a:moveTo>
                  <a:pt x="3857589" y="337607"/>
                </a:moveTo>
                <a:cubicBezTo>
                  <a:pt x="3794025" y="337607"/>
                  <a:pt x="3742497" y="389136"/>
                  <a:pt x="3742497" y="452700"/>
                </a:cubicBezTo>
                <a:cubicBezTo>
                  <a:pt x="3742497" y="516264"/>
                  <a:pt x="3794025" y="567793"/>
                  <a:pt x="3857589" y="567793"/>
                </a:cubicBezTo>
                <a:cubicBezTo>
                  <a:pt x="3921153" y="567793"/>
                  <a:pt x="3972683" y="516264"/>
                  <a:pt x="3972683" y="452700"/>
                </a:cubicBezTo>
                <a:cubicBezTo>
                  <a:pt x="3972683" y="389136"/>
                  <a:pt x="3921153" y="337607"/>
                  <a:pt x="3857589" y="337607"/>
                </a:cubicBezTo>
                <a:close/>
                <a:moveTo>
                  <a:pt x="460373" y="337607"/>
                </a:moveTo>
                <a:cubicBezTo>
                  <a:pt x="396809" y="337607"/>
                  <a:pt x="345280" y="389136"/>
                  <a:pt x="345280" y="452700"/>
                </a:cubicBezTo>
                <a:cubicBezTo>
                  <a:pt x="345280" y="516264"/>
                  <a:pt x="396809" y="567793"/>
                  <a:pt x="460373" y="567793"/>
                </a:cubicBezTo>
                <a:cubicBezTo>
                  <a:pt x="523937" y="567793"/>
                  <a:pt x="575466" y="516264"/>
                  <a:pt x="575466" y="452700"/>
                </a:cubicBezTo>
                <a:cubicBezTo>
                  <a:pt x="575466" y="389136"/>
                  <a:pt x="523937" y="337607"/>
                  <a:pt x="460373" y="337607"/>
                </a:cubicBezTo>
                <a:close/>
                <a:moveTo>
                  <a:pt x="460373" y="0"/>
                </a:moveTo>
                <a:lnTo>
                  <a:pt x="1522837" y="0"/>
                </a:lnTo>
                <a:lnTo>
                  <a:pt x="1827637" y="0"/>
                </a:lnTo>
                <a:lnTo>
                  <a:pt x="3857589" y="0"/>
                </a:lnTo>
                <a:cubicBezTo>
                  <a:pt x="4111847" y="0"/>
                  <a:pt x="4317963" y="203401"/>
                  <a:pt x="4317963" y="454308"/>
                </a:cubicBezTo>
                <a:cubicBezTo>
                  <a:pt x="4317963" y="705215"/>
                  <a:pt x="4111847" y="908616"/>
                  <a:pt x="3857589" y="908616"/>
                </a:cubicBezTo>
                <a:lnTo>
                  <a:pt x="3857589" y="909230"/>
                </a:lnTo>
                <a:lnTo>
                  <a:pt x="1827637" y="909230"/>
                </a:lnTo>
                <a:lnTo>
                  <a:pt x="1522837" y="909230"/>
                </a:lnTo>
                <a:lnTo>
                  <a:pt x="460373" y="909230"/>
                </a:lnTo>
                <a:lnTo>
                  <a:pt x="460373" y="908616"/>
                </a:lnTo>
                <a:cubicBezTo>
                  <a:pt x="206116" y="908616"/>
                  <a:pt x="0" y="705215"/>
                  <a:pt x="0" y="454308"/>
                </a:cubicBezTo>
                <a:cubicBezTo>
                  <a:pt x="0" y="203401"/>
                  <a:pt x="206116" y="0"/>
                  <a:pt x="460373" y="0"/>
                </a:cubicBezTo>
                <a:close/>
              </a:path>
            </a:pathLst>
          </a:custGeom>
          <a:solidFill>
            <a:srgbClr val="4F81BD">
              <a:alpha val="50196"/>
            </a:srgbClr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36" name="Oval 35"/>
          <p:cNvSpPr/>
          <p:nvPr/>
        </p:nvSpPr>
        <p:spPr>
          <a:xfrm>
            <a:off x="2587484" y="5515416"/>
            <a:ext cx="246767" cy="246767"/>
          </a:xfrm>
          <a:prstGeom prst="ellipse">
            <a:avLst/>
          </a:prstGeom>
          <a:solidFill>
            <a:srgbClr val="4F81BD">
              <a:alpha val="50196"/>
            </a:srgbClr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grpSp>
        <p:nvGrpSpPr>
          <p:cNvPr id="37" name="Group 36"/>
          <p:cNvGrpSpPr/>
          <p:nvPr/>
        </p:nvGrpSpPr>
        <p:grpSpPr>
          <a:xfrm>
            <a:off x="609600" y="4588180"/>
            <a:ext cx="1908845" cy="666555"/>
            <a:chOff x="664503" y="3809586"/>
            <a:chExt cx="1908845" cy="1177734"/>
          </a:xfrm>
        </p:grpSpPr>
        <p:sp>
          <p:nvSpPr>
            <p:cNvPr id="38" name="Text Placeholder 2"/>
            <p:cNvSpPr txBox="1">
              <a:spLocks/>
            </p:cNvSpPr>
            <p:nvPr/>
          </p:nvSpPr>
          <p:spPr>
            <a:xfrm>
              <a:off x="664503" y="3809586"/>
              <a:ext cx="1344706" cy="1177734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bg-BG" sz="1800" b="0" dirty="0">
                  <a:solidFill>
                    <a:schemeClr val="bg1"/>
                  </a:solidFill>
                </a:rPr>
                <a:t>Начално положение</a:t>
              </a:r>
            </a:p>
          </p:txBody>
        </p:sp>
        <p:cxnSp>
          <p:nvCxnSpPr>
            <p:cNvPr id="39" name="Straight Connector 38"/>
            <p:cNvCxnSpPr/>
            <p:nvPr/>
          </p:nvCxnSpPr>
          <p:spPr>
            <a:xfrm>
              <a:off x="664503" y="4987320"/>
              <a:ext cx="1908845" cy="0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40" name="Isosceles Triangle 39"/>
          <p:cNvSpPr/>
          <p:nvPr/>
        </p:nvSpPr>
        <p:spPr>
          <a:xfrm>
            <a:off x="5414045" y="5638800"/>
            <a:ext cx="932055" cy="533400"/>
          </a:xfrm>
          <a:prstGeom prst="triangle">
            <a:avLst/>
          </a:prstGeom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41" name="Oval 26"/>
          <p:cNvSpPr/>
          <p:nvPr/>
        </p:nvSpPr>
        <p:spPr>
          <a:xfrm>
            <a:off x="5688389" y="5453641"/>
            <a:ext cx="1827637" cy="384844"/>
          </a:xfrm>
          <a:custGeom>
            <a:avLst/>
            <a:gdLst/>
            <a:ahLst/>
            <a:cxnLst/>
            <a:rect l="l" t="t" r="r" b="b"/>
            <a:pathLst>
              <a:path w="4317963" h="909230">
                <a:moveTo>
                  <a:pt x="3857589" y="337607"/>
                </a:moveTo>
                <a:cubicBezTo>
                  <a:pt x="3794025" y="337607"/>
                  <a:pt x="3742497" y="389136"/>
                  <a:pt x="3742497" y="452700"/>
                </a:cubicBezTo>
                <a:cubicBezTo>
                  <a:pt x="3742497" y="516264"/>
                  <a:pt x="3794025" y="567793"/>
                  <a:pt x="3857589" y="567793"/>
                </a:cubicBezTo>
                <a:cubicBezTo>
                  <a:pt x="3921153" y="567793"/>
                  <a:pt x="3972683" y="516264"/>
                  <a:pt x="3972683" y="452700"/>
                </a:cubicBezTo>
                <a:cubicBezTo>
                  <a:pt x="3972683" y="389136"/>
                  <a:pt x="3921153" y="337607"/>
                  <a:pt x="3857589" y="337607"/>
                </a:cubicBezTo>
                <a:close/>
                <a:moveTo>
                  <a:pt x="460373" y="337607"/>
                </a:moveTo>
                <a:cubicBezTo>
                  <a:pt x="396809" y="337607"/>
                  <a:pt x="345280" y="389136"/>
                  <a:pt x="345280" y="452700"/>
                </a:cubicBezTo>
                <a:cubicBezTo>
                  <a:pt x="345280" y="516264"/>
                  <a:pt x="396809" y="567793"/>
                  <a:pt x="460373" y="567793"/>
                </a:cubicBezTo>
                <a:cubicBezTo>
                  <a:pt x="523937" y="567793"/>
                  <a:pt x="575466" y="516264"/>
                  <a:pt x="575466" y="452700"/>
                </a:cubicBezTo>
                <a:cubicBezTo>
                  <a:pt x="575466" y="389136"/>
                  <a:pt x="523937" y="337607"/>
                  <a:pt x="460373" y="337607"/>
                </a:cubicBezTo>
                <a:close/>
                <a:moveTo>
                  <a:pt x="460373" y="0"/>
                </a:moveTo>
                <a:lnTo>
                  <a:pt x="1522837" y="0"/>
                </a:lnTo>
                <a:lnTo>
                  <a:pt x="1827637" y="0"/>
                </a:lnTo>
                <a:lnTo>
                  <a:pt x="3857589" y="0"/>
                </a:lnTo>
                <a:cubicBezTo>
                  <a:pt x="4111847" y="0"/>
                  <a:pt x="4317963" y="203401"/>
                  <a:pt x="4317963" y="454308"/>
                </a:cubicBezTo>
                <a:cubicBezTo>
                  <a:pt x="4317963" y="705215"/>
                  <a:pt x="4111847" y="908616"/>
                  <a:pt x="3857589" y="908616"/>
                </a:cubicBezTo>
                <a:lnTo>
                  <a:pt x="3857589" y="909230"/>
                </a:lnTo>
                <a:lnTo>
                  <a:pt x="1827637" y="909230"/>
                </a:lnTo>
                <a:lnTo>
                  <a:pt x="1522837" y="909230"/>
                </a:lnTo>
                <a:lnTo>
                  <a:pt x="460373" y="909230"/>
                </a:lnTo>
                <a:lnTo>
                  <a:pt x="460373" y="908616"/>
                </a:lnTo>
                <a:cubicBezTo>
                  <a:pt x="206116" y="908616"/>
                  <a:pt x="0" y="705215"/>
                  <a:pt x="0" y="454308"/>
                </a:cubicBezTo>
                <a:cubicBezTo>
                  <a:pt x="0" y="203401"/>
                  <a:pt x="206116" y="0"/>
                  <a:pt x="460373" y="0"/>
                </a:cubicBezTo>
                <a:close/>
              </a:path>
            </a:pathLst>
          </a:custGeom>
          <a:solidFill>
            <a:srgbClr val="4F81BD">
              <a:alpha val="50196"/>
            </a:srgbClr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42" name="Oval 41"/>
          <p:cNvSpPr/>
          <p:nvPr/>
        </p:nvSpPr>
        <p:spPr>
          <a:xfrm>
            <a:off x="5756688" y="5515416"/>
            <a:ext cx="246767" cy="246767"/>
          </a:xfrm>
          <a:prstGeom prst="ellipse">
            <a:avLst/>
          </a:prstGeom>
          <a:solidFill>
            <a:srgbClr val="4F81BD">
              <a:alpha val="50196"/>
            </a:srgbClr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grpSp>
        <p:nvGrpSpPr>
          <p:cNvPr id="43" name="Group 42"/>
          <p:cNvGrpSpPr/>
          <p:nvPr/>
        </p:nvGrpSpPr>
        <p:grpSpPr>
          <a:xfrm>
            <a:off x="6768328" y="4259384"/>
            <a:ext cx="1344706" cy="1194257"/>
            <a:chOff x="664503" y="3809586"/>
            <a:chExt cx="1344706" cy="2110129"/>
          </a:xfrm>
        </p:grpSpPr>
        <p:sp>
          <p:nvSpPr>
            <p:cNvPr id="44" name="Text Placeholder 2"/>
            <p:cNvSpPr txBox="1">
              <a:spLocks/>
            </p:cNvSpPr>
            <p:nvPr/>
          </p:nvSpPr>
          <p:spPr>
            <a:xfrm>
              <a:off x="664503" y="3809586"/>
              <a:ext cx="1344706" cy="1177734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bg-BG" sz="1800" b="0" dirty="0">
                  <a:solidFill>
                    <a:schemeClr val="bg1"/>
                  </a:solidFill>
                </a:rPr>
                <a:t>Крайно положение</a:t>
              </a:r>
            </a:p>
          </p:txBody>
        </p:sp>
        <p:cxnSp>
          <p:nvCxnSpPr>
            <p:cNvPr id="45" name="Straight Connector 44"/>
            <p:cNvCxnSpPr/>
            <p:nvPr/>
          </p:nvCxnSpPr>
          <p:spPr>
            <a:xfrm>
              <a:off x="664503" y="3809586"/>
              <a:ext cx="0" cy="2110129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48" name="Isosceles Triangle 47"/>
          <p:cNvSpPr/>
          <p:nvPr/>
        </p:nvSpPr>
        <p:spPr>
          <a:xfrm>
            <a:off x="3291608" y="5638801"/>
            <a:ext cx="932055" cy="533400"/>
          </a:xfrm>
          <a:prstGeom prst="triangle">
            <a:avLst/>
          </a:prstGeom>
          <a:grpFill/>
          <a:ln w="3175">
            <a:solidFill>
              <a:srgbClr val="0070C0"/>
            </a:solidFill>
            <a:prstDash val="sysDot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49" name="Oval 26"/>
          <p:cNvSpPr/>
          <p:nvPr/>
        </p:nvSpPr>
        <p:spPr>
          <a:xfrm rot="18000000">
            <a:off x="3206081" y="4830243"/>
            <a:ext cx="1827637" cy="384844"/>
          </a:xfrm>
          <a:custGeom>
            <a:avLst/>
            <a:gdLst/>
            <a:ahLst/>
            <a:cxnLst/>
            <a:rect l="l" t="t" r="r" b="b"/>
            <a:pathLst>
              <a:path w="4317963" h="909230">
                <a:moveTo>
                  <a:pt x="3857589" y="337607"/>
                </a:moveTo>
                <a:cubicBezTo>
                  <a:pt x="3794025" y="337607"/>
                  <a:pt x="3742497" y="389136"/>
                  <a:pt x="3742497" y="452700"/>
                </a:cubicBezTo>
                <a:cubicBezTo>
                  <a:pt x="3742497" y="516264"/>
                  <a:pt x="3794025" y="567793"/>
                  <a:pt x="3857589" y="567793"/>
                </a:cubicBezTo>
                <a:cubicBezTo>
                  <a:pt x="3921153" y="567793"/>
                  <a:pt x="3972683" y="516264"/>
                  <a:pt x="3972683" y="452700"/>
                </a:cubicBezTo>
                <a:cubicBezTo>
                  <a:pt x="3972683" y="389136"/>
                  <a:pt x="3921153" y="337607"/>
                  <a:pt x="3857589" y="337607"/>
                </a:cubicBezTo>
                <a:close/>
                <a:moveTo>
                  <a:pt x="460373" y="337607"/>
                </a:moveTo>
                <a:cubicBezTo>
                  <a:pt x="396809" y="337607"/>
                  <a:pt x="345280" y="389136"/>
                  <a:pt x="345280" y="452700"/>
                </a:cubicBezTo>
                <a:cubicBezTo>
                  <a:pt x="345280" y="516264"/>
                  <a:pt x="396809" y="567793"/>
                  <a:pt x="460373" y="567793"/>
                </a:cubicBezTo>
                <a:cubicBezTo>
                  <a:pt x="523937" y="567793"/>
                  <a:pt x="575466" y="516264"/>
                  <a:pt x="575466" y="452700"/>
                </a:cubicBezTo>
                <a:cubicBezTo>
                  <a:pt x="575466" y="389136"/>
                  <a:pt x="523937" y="337607"/>
                  <a:pt x="460373" y="337607"/>
                </a:cubicBezTo>
                <a:close/>
                <a:moveTo>
                  <a:pt x="460373" y="0"/>
                </a:moveTo>
                <a:lnTo>
                  <a:pt x="1522837" y="0"/>
                </a:lnTo>
                <a:lnTo>
                  <a:pt x="1827637" y="0"/>
                </a:lnTo>
                <a:lnTo>
                  <a:pt x="3857589" y="0"/>
                </a:lnTo>
                <a:cubicBezTo>
                  <a:pt x="4111847" y="0"/>
                  <a:pt x="4317963" y="203401"/>
                  <a:pt x="4317963" y="454308"/>
                </a:cubicBezTo>
                <a:cubicBezTo>
                  <a:pt x="4317963" y="705215"/>
                  <a:pt x="4111847" y="908616"/>
                  <a:pt x="3857589" y="908616"/>
                </a:cubicBezTo>
                <a:lnTo>
                  <a:pt x="3857589" y="909230"/>
                </a:lnTo>
                <a:lnTo>
                  <a:pt x="1827637" y="909230"/>
                </a:lnTo>
                <a:lnTo>
                  <a:pt x="1522837" y="909230"/>
                </a:lnTo>
                <a:lnTo>
                  <a:pt x="460373" y="909230"/>
                </a:lnTo>
                <a:lnTo>
                  <a:pt x="460373" y="908616"/>
                </a:lnTo>
                <a:cubicBezTo>
                  <a:pt x="206116" y="908616"/>
                  <a:pt x="0" y="705215"/>
                  <a:pt x="0" y="454308"/>
                </a:cubicBezTo>
                <a:cubicBezTo>
                  <a:pt x="0" y="203401"/>
                  <a:pt x="206116" y="0"/>
                  <a:pt x="460373" y="0"/>
                </a:cubicBezTo>
                <a:close/>
              </a:path>
            </a:pathLst>
          </a:custGeom>
          <a:grpFill/>
          <a:ln w="3175">
            <a:solidFill>
              <a:srgbClr val="0070C0"/>
            </a:solidFill>
            <a:prstDash val="sysDot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50" name="Oval 49"/>
          <p:cNvSpPr/>
          <p:nvPr/>
        </p:nvSpPr>
        <p:spPr>
          <a:xfrm>
            <a:off x="3634250" y="5513952"/>
            <a:ext cx="246767" cy="246767"/>
          </a:xfrm>
          <a:prstGeom prst="ellipse">
            <a:avLst/>
          </a:prstGeom>
          <a:grpFill/>
          <a:ln w="3175">
            <a:solidFill>
              <a:srgbClr val="0070C0"/>
            </a:solidFill>
            <a:prstDash val="sysDot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51" name="Isosceles Triangle 50"/>
          <p:cNvSpPr/>
          <p:nvPr/>
        </p:nvSpPr>
        <p:spPr>
          <a:xfrm>
            <a:off x="4335271" y="5638800"/>
            <a:ext cx="932055" cy="533400"/>
          </a:xfrm>
          <a:prstGeom prst="triangle">
            <a:avLst/>
          </a:prstGeom>
          <a:grpFill/>
          <a:ln w="3175">
            <a:solidFill>
              <a:srgbClr val="0070C0"/>
            </a:solidFill>
            <a:prstDash val="sysDot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52" name="Oval 26"/>
          <p:cNvSpPr/>
          <p:nvPr/>
        </p:nvSpPr>
        <p:spPr>
          <a:xfrm rot="19800000">
            <a:off x="4508883" y="5089530"/>
            <a:ext cx="1827637" cy="384844"/>
          </a:xfrm>
          <a:custGeom>
            <a:avLst/>
            <a:gdLst/>
            <a:ahLst/>
            <a:cxnLst/>
            <a:rect l="l" t="t" r="r" b="b"/>
            <a:pathLst>
              <a:path w="4317963" h="909230">
                <a:moveTo>
                  <a:pt x="3857589" y="337607"/>
                </a:moveTo>
                <a:cubicBezTo>
                  <a:pt x="3794025" y="337607"/>
                  <a:pt x="3742497" y="389136"/>
                  <a:pt x="3742497" y="452700"/>
                </a:cubicBezTo>
                <a:cubicBezTo>
                  <a:pt x="3742497" y="516264"/>
                  <a:pt x="3794025" y="567793"/>
                  <a:pt x="3857589" y="567793"/>
                </a:cubicBezTo>
                <a:cubicBezTo>
                  <a:pt x="3921153" y="567793"/>
                  <a:pt x="3972683" y="516264"/>
                  <a:pt x="3972683" y="452700"/>
                </a:cubicBezTo>
                <a:cubicBezTo>
                  <a:pt x="3972683" y="389136"/>
                  <a:pt x="3921153" y="337607"/>
                  <a:pt x="3857589" y="337607"/>
                </a:cubicBezTo>
                <a:close/>
                <a:moveTo>
                  <a:pt x="460373" y="337607"/>
                </a:moveTo>
                <a:cubicBezTo>
                  <a:pt x="396809" y="337607"/>
                  <a:pt x="345280" y="389136"/>
                  <a:pt x="345280" y="452700"/>
                </a:cubicBezTo>
                <a:cubicBezTo>
                  <a:pt x="345280" y="516264"/>
                  <a:pt x="396809" y="567793"/>
                  <a:pt x="460373" y="567793"/>
                </a:cubicBezTo>
                <a:cubicBezTo>
                  <a:pt x="523937" y="567793"/>
                  <a:pt x="575466" y="516264"/>
                  <a:pt x="575466" y="452700"/>
                </a:cubicBezTo>
                <a:cubicBezTo>
                  <a:pt x="575466" y="389136"/>
                  <a:pt x="523937" y="337607"/>
                  <a:pt x="460373" y="337607"/>
                </a:cubicBezTo>
                <a:close/>
                <a:moveTo>
                  <a:pt x="460373" y="0"/>
                </a:moveTo>
                <a:lnTo>
                  <a:pt x="1522837" y="0"/>
                </a:lnTo>
                <a:lnTo>
                  <a:pt x="1827637" y="0"/>
                </a:lnTo>
                <a:lnTo>
                  <a:pt x="3857589" y="0"/>
                </a:lnTo>
                <a:cubicBezTo>
                  <a:pt x="4111847" y="0"/>
                  <a:pt x="4317963" y="203401"/>
                  <a:pt x="4317963" y="454308"/>
                </a:cubicBezTo>
                <a:cubicBezTo>
                  <a:pt x="4317963" y="705215"/>
                  <a:pt x="4111847" y="908616"/>
                  <a:pt x="3857589" y="908616"/>
                </a:cubicBezTo>
                <a:lnTo>
                  <a:pt x="3857589" y="909230"/>
                </a:lnTo>
                <a:lnTo>
                  <a:pt x="1827637" y="909230"/>
                </a:lnTo>
                <a:lnTo>
                  <a:pt x="1522837" y="909230"/>
                </a:lnTo>
                <a:lnTo>
                  <a:pt x="460373" y="909230"/>
                </a:lnTo>
                <a:lnTo>
                  <a:pt x="460373" y="908616"/>
                </a:lnTo>
                <a:cubicBezTo>
                  <a:pt x="206116" y="908616"/>
                  <a:pt x="0" y="705215"/>
                  <a:pt x="0" y="454308"/>
                </a:cubicBezTo>
                <a:cubicBezTo>
                  <a:pt x="0" y="203401"/>
                  <a:pt x="206116" y="0"/>
                  <a:pt x="460373" y="0"/>
                </a:cubicBezTo>
                <a:close/>
              </a:path>
            </a:pathLst>
          </a:custGeom>
          <a:grpFill/>
          <a:ln w="3175">
            <a:solidFill>
              <a:srgbClr val="0070C0"/>
            </a:solidFill>
            <a:prstDash val="sysDot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53" name="Oval 52"/>
          <p:cNvSpPr/>
          <p:nvPr/>
        </p:nvSpPr>
        <p:spPr>
          <a:xfrm>
            <a:off x="4677913" y="5513951"/>
            <a:ext cx="246767" cy="246767"/>
          </a:xfrm>
          <a:prstGeom prst="ellipse">
            <a:avLst/>
          </a:prstGeom>
          <a:grpFill/>
          <a:ln w="3175">
            <a:solidFill>
              <a:srgbClr val="0070C0"/>
            </a:solidFill>
            <a:prstDash val="sysDot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cxnSp>
        <p:nvCxnSpPr>
          <p:cNvPr id="63" name="Straight Connector 62"/>
          <p:cNvCxnSpPr/>
          <p:nvPr/>
        </p:nvCxnSpPr>
        <p:spPr>
          <a:xfrm>
            <a:off x="6019800" y="4135063"/>
            <a:ext cx="0" cy="589337"/>
          </a:xfrm>
          <a:prstGeom prst="line">
            <a:avLst/>
          </a:prstGeom>
          <a:noFill/>
          <a:ln w="3175">
            <a:solidFill>
              <a:srgbClr val="FF388C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57" name="Group 56"/>
          <p:cNvGrpSpPr/>
          <p:nvPr/>
        </p:nvGrpSpPr>
        <p:grpSpPr>
          <a:xfrm>
            <a:off x="4653288" y="3799604"/>
            <a:ext cx="1711379" cy="670920"/>
            <a:chOff x="297830" y="3809586"/>
            <a:chExt cx="1711379" cy="1185446"/>
          </a:xfrm>
        </p:grpSpPr>
        <p:sp>
          <p:nvSpPr>
            <p:cNvPr id="58" name="Text Placeholder 2"/>
            <p:cNvSpPr txBox="1">
              <a:spLocks/>
            </p:cNvSpPr>
            <p:nvPr/>
          </p:nvSpPr>
          <p:spPr>
            <a:xfrm>
              <a:off x="664503" y="3809586"/>
              <a:ext cx="1344706" cy="1177734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bg-BG" sz="1800" b="0" dirty="0">
                  <a:solidFill>
                    <a:schemeClr val="bg1"/>
                  </a:solidFill>
                </a:rPr>
                <a:t>Междинни положения</a:t>
              </a:r>
            </a:p>
          </p:txBody>
        </p:sp>
        <p:cxnSp>
          <p:nvCxnSpPr>
            <p:cNvPr id="59" name="Straight Connector 58"/>
            <p:cNvCxnSpPr/>
            <p:nvPr/>
          </p:nvCxnSpPr>
          <p:spPr>
            <a:xfrm flipH="1">
              <a:off x="297830" y="4995032"/>
              <a:ext cx="1711379" cy="0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3281007213"/>
      </p:ext>
    </p:extLst>
  </p:cSld>
  <p:clrMapOvr>
    <a:masterClrMapping/>
  </p:clrMapOvr>
  <p:transition>
    <p:push dir="u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dirty="0"/>
              <a:t>Реализация</a:t>
            </a:r>
          </a:p>
          <a:p>
            <a:pPr lvl="1"/>
            <a:r>
              <a:rPr lang="bg-BG" dirty="0"/>
              <a:t>Промяната на ъгъл само заявява, че това е новата му желана стойност</a:t>
            </a:r>
          </a:p>
          <a:p>
            <a:pPr lvl="1"/>
            <a:r>
              <a:rPr lang="bg-BG" dirty="0"/>
              <a:t>На всяка стъпка от анимацията текущото положение се премества малко в посока на желаното положение</a:t>
            </a:r>
          </a:p>
          <a:p>
            <a:pPr lvl="1"/>
            <a:r>
              <a:rPr lang="bg-BG" dirty="0"/>
              <a:t>Реализира се с линейна комбинация</a:t>
            </a:r>
          </a:p>
          <a:p>
            <a:r>
              <a:rPr lang="bg-BG" dirty="0"/>
              <a:t>Следствие</a:t>
            </a:r>
          </a:p>
          <a:p>
            <a:pPr lvl="1"/>
            <a:r>
              <a:rPr lang="bg-BG" dirty="0"/>
              <a:t>Винаги се прави стъпка, просто към края тя става прекалено малка, за да се вижда</a:t>
            </a:r>
          </a:p>
        </p:txBody>
      </p:sp>
    </p:spTree>
    <p:extLst>
      <p:ext uri="{BB962C8B-B14F-4D97-AF65-F5344CB8AC3E}">
        <p14:creationId xmlns:p14="http://schemas.microsoft.com/office/powerpoint/2010/main" val="3746852755"/>
      </p:ext>
    </p:extLst>
  </p:cSld>
  <p:clrMapOvr>
    <a:masterClrMapping/>
  </p:clrMapOvr>
  <p:transition>
    <p:push dir="u"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Резултат</a:t>
            </a:r>
          </a:p>
          <a:p>
            <a:pPr lvl="1"/>
            <a:r>
              <a:rPr lang="bg-BG" dirty="0"/>
              <a:t>Движението в </a:t>
            </a:r>
            <a:r>
              <a:rPr lang="bg-BG" dirty="0" err="1"/>
              <a:t>шарнирите</a:t>
            </a:r>
            <a:r>
              <a:rPr lang="bg-BG" dirty="0"/>
              <a:t> е плавно и създава илюзия за инерция</a:t>
            </a:r>
          </a:p>
        </p:txBody>
      </p:sp>
      <p:pic>
        <p:nvPicPr>
          <p:cNvPr id="4" name="Picture 3">
            <a:hlinkClick r:id="rId2" action="ppaction://hlinkfile"/>
            <a:extLst>
              <a:ext uri="{FF2B5EF4-FFF2-40B4-BE49-F238E27FC236}">
                <a16:creationId xmlns:a16="http://schemas.microsoft.com/office/drawing/2014/main" id="{96486808-6621-4299-950F-BF3072F64C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592" y="2057400"/>
            <a:ext cx="7315200" cy="397002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56910731"/>
      </p:ext>
    </p:extLst>
  </p:cSld>
  <p:clrMapOvr>
    <a:masterClrMapping/>
  </p:clrMapOvr>
  <p:transition>
    <p:push dir="u"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Синхронизирани елементи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Добавяне на щипци</a:t>
            </a:r>
          </a:p>
          <a:p>
            <a:pPr lvl="1"/>
            <a:r>
              <a:rPr lang="bg-BG" dirty="0"/>
              <a:t>Последният елемент на робота ще заменим с щипци – две двойки елементи</a:t>
            </a:r>
          </a:p>
          <a:p>
            <a:pPr lvl="1"/>
            <a:r>
              <a:rPr lang="bg-BG" dirty="0"/>
              <a:t>Те ще се контролират синхронно </a:t>
            </a:r>
          </a:p>
        </p:txBody>
      </p:sp>
      <p:sp>
        <p:nvSpPr>
          <p:cNvPr id="5" name="Oval 26"/>
          <p:cNvSpPr/>
          <p:nvPr/>
        </p:nvSpPr>
        <p:spPr>
          <a:xfrm rot="16200000">
            <a:off x="4224628" y="5658411"/>
            <a:ext cx="685218" cy="288572"/>
          </a:xfrm>
          <a:custGeom>
            <a:avLst/>
            <a:gdLst/>
            <a:ahLst/>
            <a:cxnLst/>
            <a:rect l="l" t="t" r="r" b="b"/>
            <a:pathLst>
              <a:path w="685218" h="288572">
                <a:moveTo>
                  <a:pt x="575633" y="143678"/>
                </a:moveTo>
                <a:cubicBezTo>
                  <a:pt x="575633" y="123504"/>
                  <a:pt x="559278" y="107150"/>
                  <a:pt x="539104" y="107150"/>
                </a:cubicBezTo>
                <a:cubicBezTo>
                  <a:pt x="518930" y="107150"/>
                  <a:pt x="502576" y="123504"/>
                  <a:pt x="502576" y="143678"/>
                </a:cubicBezTo>
                <a:cubicBezTo>
                  <a:pt x="502576" y="163852"/>
                  <a:pt x="518930" y="180207"/>
                  <a:pt x="539104" y="180207"/>
                </a:cubicBezTo>
                <a:cubicBezTo>
                  <a:pt x="559278" y="180207"/>
                  <a:pt x="575633" y="163852"/>
                  <a:pt x="575633" y="143678"/>
                </a:cubicBezTo>
                <a:close/>
                <a:moveTo>
                  <a:pt x="685218" y="144189"/>
                </a:moveTo>
                <a:cubicBezTo>
                  <a:pt x="685218" y="223822"/>
                  <a:pt x="619801" y="288377"/>
                  <a:pt x="539104" y="288377"/>
                </a:cubicBezTo>
                <a:lnTo>
                  <a:pt x="539104" y="288572"/>
                </a:lnTo>
                <a:lnTo>
                  <a:pt x="0" y="288572"/>
                </a:lnTo>
                <a:lnTo>
                  <a:pt x="0" y="0"/>
                </a:lnTo>
                <a:lnTo>
                  <a:pt x="539104" y="0"/>
                </a:lnTo>
                <a:cubicBezTo>
                  <a:pt x="619801" y="0"/>
                  <a:pt x="685218" y="64556"/>
                  <a:pt x="685218" y="144189"/>
                </a:cubicBezTo>
                <a:close/>
              </a:path>
            </a:pathLst>
          </a:custGeom>
          <a:solidFill>
            <a:srgbClr val="4F81BD">
              <a:alpha val="50196"/>
            </a:srgbClr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grpSp>
        <p:nvGrpSpPr>
          <p:cNvPr id="7" name="Group 6"/>
          <p:cNvGrpSpPr/>
          <p:nvPr/>
        </p:nvGrpSpPr>
        <p:grpSpPr>
          <a:xfrm>
            <a:off x="1641968" y="5755372"/>
            <a:ext cx="2438400" cy="376485"/>
            <a:chOff x="512103" y="3809586"/>
            <a:chExt cx="2438400" cy="665211"/>
          </a:xfrm>
        </p:grpSpPr>
        <p:sp>
          <p:nvSpPr>
            <p:cNvPr id="8" name="Text Placeholder 2"/>
            <p:cNvSpPr txBox="1">
              <a:spLocks/>
            </p:cNvSpPr>
            <p:nvPr/>
          </p:nvSpPr>
          <p:spPr>
            <a:xfrm>
              <a:off x="512103" y="3809588"/>
              <a:ext cx="1497106" cy="665209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bg-BG" sz="1800" b="0" dirty="0" err="1">
                  <a:solidFill>
                    <a:schemeClr val="bg1"/>
                  </a:solidFill>
                </a:rPr>
                <a:t>Завъртяност</a:t>
              </a:r>
              <a:endParaRPr lang="bg-BG" sz="1800" b="0" dirty="0">
                <a:solidFill>
                  <a:schemeClr val="bg1"/>
                </a:solidFill>
              </a:endParaRPr>
            </a:p>
          </p:txBody>
        </p:sp>
        <p:cxnSp>
          <p:nvCxnSpPr>
            <p:cNvPr id="9" name="Straight Connector 8"/>
            <p:cNvCxnSpPr/>
            <p:nvPr/>
          </p:nvCxnSpPr>
          <p:spPr>
            <a:xfrm flipV="1">
              <a:off x="512103" y="3809586"/>
              <a:ext cx="2438400" cy="2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0" name="Oval 26"/>
          <p:cNvSpPr/>
          <p:nvPr/>
        </p:nvSpPr>
        <p:spPr>
          <a:xfrm rot="20700000">
            <a:off x="4407304" y="5325327"/>
            <a:ext cx="1370438" cy="288572"/>
          </a:xfrm>
          <a:custGeom>
            <a:avLst/>
            <a:gdLst/>
            <a:ahLst/>
            <a:cxnLst/>
            <a:rect l="l" t="t" r="r" b="b"/>
            <a:pathLst>
              <a:path w="4317963" h="909230">
                <a:moveTo>
                  <a:pt x="3857589" y="337607"/>
                </a:moveTo>
                <a:cubicBezTo>
                  <a:pt x="3794025" y="337607"/>
                  <a:pt x="3742497" y="389136"/>
                  <a:pt x="3742497" y="452700"/>
                </a:cubicBezTo>
                <a:cubicBezTo>
                  <a:pt x="3742497" y="516264"/>
                  <a:pt x="3794025" y="567793"/>
                  <a:pt x="3857589" y="567793"/>
                </a:cubicBezTo>
                <a:cubicBezTo>
                  <a:pt x="3921153" y="567793"/>
                  <a:pt x="3972683" y="516264"/>
                  <a:pt x="3972683" y="452700"/>
                </a:cubicBezTo>
                <a:cubicBezTo>
                  <a:pt x="3972683" y="389136"/>
                  <a:pt x="3921153" y="337607"/>
                  <a:pt x="3857589" y="337607"/>
                </a:cubicBezTo>
                <a:close/>
                <a:moveTo>
                  <a:pt x="460373" y="337607"/>
                </a:moveTo>
                <a:cubicBezTo>
                  <a:pt x="396809" y="337607"/>
                  <a:pt x="345280" y="389136"/>
                  <a:pt x="345280" y="452700"/>
                </a:cubicBezTo>
                <a:cubicBezTo>
                  <a:pt x="345280" y="516264"/>
                  <a:pt x="396809" y="567793"/>
                  <a:pt x="460373" y="567793"/>
                </a:cubicBezTo>
                <a:cubicBezTo>
                  <a:pt x="523937" y="567793"/>
                  <a:pt x="575466" y="516264"/>
                  <a:pt x="575466" y="452700"/>
                </a:cubicBezTo>
                <a:cubicBezTo>
                  <a:pt x="575466" y="389136"/>
                  <a:pt x="523937" y="337607"/>
                  <a:pt x="460373" y="337607"/>
                </a:cubicBezTo>
                <a:close/>
                <a:moveTo>
                  <a:pt x="460373" y="0"/>
                </a:moveTo>
                <a:lnTo>
                  <a:pt x="1522837" y="0"/>
                </a:lnTo>
                <a:lnTo>
                  <a:pt x="1827637" y="0"/>
                </a:lnTo>
                <a:lnTo>
                  <a:pt x="3857589" y="0"/>
                </a:lnTo>
                <a:cubicBezTo>
                  <a:pt x="4111847" y="0"/>
                  <a:pt x="4317963" y="203401"/>
                  <a:pt x="4317963" y="454308"/>
                </a:cubicBezTo>
                <a:cubicBezTo>
                  <a:pt x="4317963" y="705215"/>
                  <a:pt x="4111847" y="908616"/>
                  <a:pt x="3857589" y="908616"/>
                </a:cubicBezTo>
                <a:lnTo>
                  <a:pt x="3857589" y="909230"/>
                </a:lnTo>
                <a:lnTo>
                  <a:pt x="1827637" y="909230"/>
                </a:lnTo>
                <a:lnTo>
                  <a:pt x="1522837" y="909230"/>
                </a:lnTo>
                <a:lnTo>
                  <a:pt x="460373" y="909230"/>
                </a:lnTo>
                <a:lnTo>
                  <a:pt x="460373" y="908616"/>
                </a:lnTo>
                <a:cubicBezTo>
                  <a:pt x="206116" y="908616"/>
                  <a:pt x="0" y="705215"/>
                  <a:pt x="0" y="454308"/>
                </a:cubicBezTo>
                <a:cubicBezTo>
                  <a:pt x="0" y="203401"/>
                  <a:pt x="206116" y="0"/>
                  <a:pt x="460373" y="0"/>
                </a:cubicBezTo>
                <a:close/>
              </a:path>
            </a:pathLst>
          </a:custGeom>
          <a:solidFill>
            <a:srgbClr val="4F81BD">
              <a:alpha val="50196"/>
            </a:srgbClr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11" name="Oval 26"/>
          <p:cNvSpPr/>
          <p:nvPr/>
        </p:nvSpPr>
        <p:spPr>
          <a:xfrm rot="900000">
            <a:off x="3363773" y="5322957"/>
            <a:ext cx="1370438" cy="288572"/>
          </a:xfrm>
          <a:custGeom>
            <a:avLst/>
            <a:gdLst/>
            <a:ahLst/>
            <a:cxnLst/>
            <a:rect l="l" t="t" r="r" b="b"/>
            <a:pathLst>
              <a:path w="4317963" h="909230">
                <a:moveTo>
                  <a:pt x="3857589" y="337607"/>
                </a:moveTo>
                <a:cubicBezTo>
                  <a:pt x="3794025" y="337607"/>
                  <a:pt x="3742497" y="389136"/>
                  <a:pt x="3742497" y="452700"/>
                </a:cubicBezTo>
                <a:cubicBezTo>
                  <a:pt x="3742497" y="516264"/>
                  <a:pt x="3794025" y="567793"/>
                  <a:pt x="3857589" y="567793"/>
                </a:cubicBezTo>
                <a:cubicBezTo>
                  <a:pt x="3921153" y="567793"/>
                  <a:pt x="3972683" y="516264"/>
                  <a:pt x="3972683" y="452700"/>
                </a:cubicBezTo>
                <a:cubicBezTo>
                  <a:pt x="3972683" y="389136"/>
                  <a:pt x="3921153" y="337607"/>
                  <a:pt x="3857589" y="337607"/>
                </a:cubicBezTo>
                <a:close/>
                <a:moveTo>
                  <a:pt x="460373" y="337607"/>
                </a:moveTo>
                <a:cubicBezTo>
                  <a:pt x="396809" y="337607"/>
                  <a:pt x="345280" y="389136"/>
                  <a:pt x="345280" y="452700"/>
                </a:cubicBezTo>
                <a:cubicBezTo>
                  <a:pt x="345280" y="516264"/>
                  <a:pt x="396809" y="567793"/>
                  <a:pt x="460373" y="567793"/>
                </a:cubicBezTo>
                <a:cubicBezTo>
                  <a:pt x="523937" y="567793"/>
                  <a:pt x="575466" y="516264"/>
                  <a:pt x="575466" y="452700"/>
                </a:cubicBezTo>
                <a:cubicBezTo>
                  <a:pt x="575466" y="389136"/>
                  <a:pt x="523937" y="337607"/>
                  <a:pt x="460373" y="337607"/>
                </a:cubicBezTo>
                <a:close/>
                <a:moveTo>
                  <a:pt x="460373" y="0"/>
                </a:moveTo>
                <a:lnTo>
                  <a:pt x="1522837" y="0"/>
                </a:lnTo>
                <a:lnTo>
                  <a:pt x="1827637" y="0"/>
                </a:lnTo>
                <a:lnTo>
                  <a:pt x="3857589" y="0"/>
                </a:lnTo>
                <a:cubicBezTo>
                  <a:pt x="4111847" y="0"/>
                  <a:pt x="4317963" y="203401"/>
                  <a:pt x="4317963" y="454308"/>
                </a:cubicBezTo>
                <a:cubicBezTo>
                  <a:pt x="4317963" y="705215"/>
                  <a:pt x="4111847" y="908616"/>
                  <a:pt x="3857589" y="908616"/>
                </a:cubicBezTo>
                <a:lnTo>
                  <a:pt x="3857589" y="909230"/>
                </a:lnTo>
                <a:lnTo>
                  <a:pt x="1827637" y="909230"/>
                </a:lnTo>
                <a:lnTo>
                  <a:pt x="1522837" y="909230"/>
                </a:lnTo>
                <a:lnTo>
                  <a:pt x="460373" y="909230"/>
                </a:lnTo>
                <a:lnTo>
                  <a:pt x="460373" y="908616"/>
                </a:lnTo>
                <a:cubicBezTo>
                  <a:pt x="206116" y="908616"/>
                  <a:pt x="0" y="705215"/>
                  <a:pt x="0" y="454308"/>
                </a:cubicBezTo>
                <a:cubicBezTo>
                  <a:pt x="0" y="203401"/>
                  <a:pt x="206116" y="0"/>
                  <a:pt x="460373" y="0"/>
                </a:cubicBezTo>
                <a:close/>
              </a:path>
            </a:pathLst>
          </a:custGeom>
          <a:solidFill>
            <a:srgbClr val="4F81BD">
              <a:alpha val="50196"/>
            </a:srgbClr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12" name="Oval 26"/>
          <p:cNvSpPr/>
          <p:nvPr/>
        </p:nvSpPr>
        <p:spPr>
          <a:xfrm rot="18000000">
            <a:off x="5197309" y="4718095"/>
            <a:ext cx="1370438" cy="288572"/>
          </a:xfrm>
          <a:custGeom>
            <a:avLst/>
            <a:gdLst/>
            <a:ahLst/>
            <a:cxnLst/>
            <a:rect l="l" t="t" r="r" b="b"/>
            <a:pathLst>
              <a:path w="4317963" h="909230">
                <a:moveTo>
                  <a:pt x="3857589" y="337607"/>
                </a:moveTo>
                <a:cubicBezTo>
                  <a:pt x="3794025" y="337607"/>
                  <a:pt x="3742497" y="389136"/>
                  <a:pt x="3742497" y="452700"/>
                </a:cubicBezTo>
                <a:cubicBezTo>
                  <a:pt x="3742497" y="516264"/>
                  <a:pt x="3794025" y="567793"/>
                  <a:pt x="3857589" y="567793"/>
                </a:cubicBezTo>
                <a:cubicBezTo>
                  <a:pt x="3921153" y="567793"/>
                  <a:pt x="3972683" y="516264"/>
                  <a:pt x="3972683" y="452700"/>
                </a:cubicBezTo>
                <a:cubicBezTo>
                  <a:pt x="3972683" y="389136"/>
                  <a:pt x="3921153" y="337607"/>
                  <a:pt x="3857589" y="337607"/>
                </a:cubicBezTo>
                <a:close/>
                <a:moveTo>
                  <a:pt x="460373" y="337607"/>
                </a:moveTo>
                <a:cubicBezTo>
                  <a:pt x="396809" y="337607"/>
                  <a:pt x="345280" y="389136"/>
                  <a:pt x="345280" y="452700"/>
                </a:cubicBezTo>
                <a:cubicBezTo>
                  <a:pt x="345280" y="516264"/>
                  <a:pt x="396809" y="567793"/>
                  <a:pt x="460373" y="567793"/>
                </a:cubicBezTo>
                <a:cubicBezTo>
                  <a:pt x="523937" y="567793"/>
                  <a:pt x="575466" y="516264"/>
                  <a:pt x="575466" y="452700"/>
                </a:cubicBezTo>
                <a:cubicBezTo>
                  <a:pt x="575466" y="389136"/>
                  <a:pt x="523937" y="337607"/>
                  <a:pt x="460373" y="337607"/>
                </a:cubicBezTo>
                <a:close/>
                <a:moveTo>
                  <a:pt x="460373" y="0"/>
                </a:moveTo>
                <a:lnTo>
                  <a:pt x="1522837" y="0"/>
                </a:lnTo>
                <a:lnTo>
                  <a:pt x="1827637" y="0"/>
                </a:lnTo>
                <a:lnTo>
                  <a:pt x="3857589" y="0"/>
                </a:lnTo>
                <a:cubicBezTo>
                  <a:pt x="4111847" y="0"/>
                  <a:pt x="4317963" y="203401"/>
                  <a:pt x="4317963" y="454308"/>
                </a:cubicBezTo>
                <a:cubicBezTo>
                  <a:pt x="4317963" y="705215"/>
                  <a:pt x="4111847" y="908616"/>
                  <a:pt x="3857589" y="908616"/>
                </a:cubicBezTo>
                <a:lnTo>
                  <a:pt x="3857589" y="909230"/>
                </a:lnTo>
                <a:lnTo>
                  <a:pt x="1827637" y="909230"/>
                </a:lnTo>
                <a:lnTo>
                  <a:pt x="1522837" y="909230"/>
                </a:lnTo>
                <a:lnTo>
                  <a:pt x="460373" y="909230"/>
                </a:lnTo>
                <a:lnTo>
                  <a:pt x="460373" y="908616"/>
                </a:lnTo>
                <a:cubicBezTo>
                  <a:pt x="206116" y="908616"/>
                  <a:pt x="0" y="705215"/>
                  <a:pt x="0" y="454308"/>
                </a:cubicBezTo>
                <a:cubicBezTo>
                  <a:pt x="0" y="203401"/>
                  <a:pt x="206116" y="0"/>
                  <a:pt x="460373" y="0"/>
                </a:cubicBezTo>
                <a:close/>
              </a:path>
            </a:pathLst>
          </a:custGeom>
          <a:solidFill>
            <a:srgbClr val="4F81BD">
              <a:alpha val="50196"/>
            </a:srgbClr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13" name="Oval 26"/>
          <p:cNvSpPr/>
          <p:nvPr/>
        </p:nvSpPr>
        <p:spPr>
          <a:xfrm rot="3600000">
            <a:off x="2573167" y="4718095"/>
            <a:ext cx="1370438" cy="288572"/>
          </a:xfrm>
          <a:custGeom>
            <a:avLst/>
            <a:gdLst/>
            <a:ahLst/>
            <a:cxnLst/>
            <a:rect l="l" t="t" r="r" b="b"/>
            <a:pathLst>
              <a:path w="4317963" h="909230">
                <a:moveTo>
                  <a:pt x="3857589" y="337607"/>
                </a:moveTo>
                <a:cubicBezTo>
                  <a:pt x="3794025" y="337607"/>
                  <a:pt x="3742497" y="389136"/>
                  <a:pt x="3742497" y="452700"/>
                </a:cubicBezTo>
                <a:cubicBezTo>
                  <a:pt x="3742497" y="516264"/>
                  <a:pt x="3794025" y="567793"/>
                  <a:pt x="3857589" y="567793"/>
                </a:cubicBezTo>
                <a:cubicBezTo>
                  <a:pt x="3921153" y="567793"/>
                  <a:pt x="3972683" y="516264"/>
                  <a:pt x="3972683" y="452700"/>
                </a:cubicBezTo>
                <a:cubicBezTo>
                  <a:pt x="3972683" y="389136"/>
                  <a:pt x="3921153" y="337607"/>
                  <a:pt x="3857589" y="337607"/>
                </a:cubicBezTo>
                <a:close/>
                <a:moveTo>
                  <a:pt x="460373" y="337607"/>
                </a:moveTo>
                <a:cubicBezTo>
                  <a:pt x="396809" y="337607"/>
                  <a:pt x="345280" y="389136"/>
                  <a:pt x="345280" y="452700"/>
                </a:cubicBezTo>
                <a:cubicBezTo>
                  <a:pt x="345280" y="516264"/>
                  <a:pt x="396809" y="567793"/>
                  <a:pt x="460373" y="567793"/>
                </a:cubicBezTo>
                <a:cubicBezTo>
                  <a:pt x="523937" y="567793"/>
                  <a:pt x="575466" y="516264"/>
                  <a:pt x="575466" y="452700"/>
                </a:cubicBezTo>
                <a:cubicBezTo>
                  <a:pt x="575466" y="389136"/>
                  <a:pt x="523937" y="337607"/>
                  <a:pt x="460373" y="337607"/>
                </a:cubicBezTo>
                <a:close/>
                <a:moveTo>
                  <a:pt x="460373" y="0"/>
                </a:moveTo>
                <a:lnTo>
                  <a:pt x="1522837" y="0"/>
                </a:lnTo>
                <a:lnTo>
                  <a:pt x="1827637" y="0"/>
                </a:lnTo>
                <a:lnTo>
                  <a:pt x="3857589" y="0"/>
                </a:lnTo>
                <a:cubicBezTo>
                  <a:pt x="4111847" y="0"/>
                  <a:pt x="4317963" y="203401"/>
                  <a:pt x="4317963" y="454308"/>
                </a:cubicBezTo>
                <a:cubicBezTo>
                  <a:pt x="4317963" y="705215"/>
                  <a:pt x="4111847" y="908616"/>
                  <a:pt x="3857589" y="908616"/>
                </a:cubicBezTo>
                <a:lnTo>
                  <a:pt x="3857589" y="909230"/>
                </a:lnTo>
                <a:lnTo>
                  <a:pt x="1827637" y="909230"/>
                </a:lnTo>
                <a:lnTo>
                  <a:pt x="1522837" y="909230"/>
                </a:lnTo>
                <a:lnTo>
                  <a:pt x="460373" y="909230"/>
                </a:lnTo>
                <a:lnTo>
                  <a:pt x="460373" y="908616"/>
                </a:lnTo>
                <a:cubicBezTo>
                  <a:pt x="206116" y="908616"/>
                  <a:pt x="0" y="705215"/>
                  <a:pt x="0" y="454308"/>
                </a:cubicBezTo>
                <a:cubicBezTo>
                  <a:pt x="0" y="203401"/>
                  <a:pt x="206116" y="0"/>
                  <a:pt x="460373" y="0"/>
                </a:cubicBezTo>
                <a:close/>
              </a:path>
            </a:pathLst>
          </a:custGeom>
          <a:solidFill>
            <a:srgbClr val="4F81BD">
              <a:alpha val="50196"/>
            </a:srgbClr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14" name="Arc 13"/>
          <p:cNvSpPr/>
          <p:nvPr/>
        </p:nvSpPr>
        <p:spPr>
          <a:xfrm>
            <a:off x="4202531" y="5088211"/>
            <a:ext cx="729411" cy="736104"/>
          </a:xfrm>
          <a:prstGeom prst="arc">
            <a:avLst>
              <a:gd name="adj1" fmla="val 11695474"/>
              <a:gd name="adj2" fmla="val 20697267"/>
            </a:avLst>
          </a:prstGeom>
          <a:grpFill/>
          <a:ln w="3175">
            <a:solidFill>
              <a:srgbClr val="0070C0"/>
            </a:solidFill>
            <a:prstDash val="sysDot"/>
            <a:headEnd type="triangl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>
              <a:solidFill>
                <a:schemeClr val="lt1"/>
              </a:solidFill>
            </a:endParaRPr>
          </a:p>
        </p:txBody>
      </p:sp>
      <p:sp>
        <p:nvSpPr>
          <p:cNvPr id="16" name="Arc 15"/>
          <p:cNvSpPr/>
          <p:nvPr/>
        </p:nvSpPr>
        <p:spPr>
          <a:xfrm>
            <a:off x="5149673" y="4834861"/>
            <a:ext cx="729411" cy="736104"/>
          </a:xfrm>
          <a:prstGeom prst="arc">
            <a:avLst>
              <a:gd name="adj1" fmla="val 9920898"/>
              <a:gd name="adj2" fmla="val 18025509"/>
            </a:avLst>
          </a:prstGeom>
          <a:grpFill/>
          <a:ln w="3175">
            <a:solidFill>
              <a:srgbClr val="0070C0"/>
            </a:solidFill>
            <a:prstDash val="sysDot"/>
            <a:headEnd type="triangl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>
              <a:solidFill>
                <a:schemeClr val="lt1"/>
              </a:solidFill>
            </a:endParaRPr>
          </a:p>
        </p:txBody>
      </p:sp>
      <p:sp>
        <p:nvSpPr>
          <p:cNvPr id="17" name="Arc 16"/>
          <p:cNvSpPr/>
          <p:nvPr/>
        </p:nvSpPr>
        <p:spPr>
          <a:xfrm>
            <a:off x="3252787" y="4829696"/>
            <a:ext cx="729411" cy="736104"/>
          </a:xfrm>
          <a:prstGeom prst="arc">
            <a:avLst>
              <a:gd name="adj1" fmla="val 14374963"/>
              <a:gd name="adj2" fmla="val 924594"/>
            </a:avLst>
          </a:prstGeom>
          <a:grpFill/>
          <a:ln w="3175">
            <a:solidFill>
              <a:srgbClr val="0070C0"/>
            </a:solidFill>
            <a:prstDash val="sysDot"/>
            <a:headEnd type="triangl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>
              <a:solidFill>
                <a:schemeClr val="lt1"/>
              </a:solidFill>
            </a:endParaRPr>
          </a:p>
        </p:txBody>
      </p:sp>
      <p:sp>
        <p:nvSpPr>
          <p:cNvPr id="18" name="Arc 17"/>
          <p:cNvSpPr/>
          <p:nvPr/>
        </p:nvSpPr>
        <p:spPr>
          <a:xfrm>
            <a:off x="4081812" y="5655371"/>
            <a:ext cx="970846" cy="200006"/>
          </a:xfrm>
          <a:prstGeom prst="arc">
            <a:avLst>
              <a:gd name="adj1" fmla="val 20924988"/>
              <a:gd name="adj2" fmla="val 11541074"/>
            </a:avLst>
          </a:prstGeom>
          <a:grpFill/>
          <a:ln w="3175">
            <a:solidFill>
              <a:srgbClr val="0070C0"/>
            </a:solidFill>
            <a:prstDash val="sysDot"/>
            <a:headEnd type="triangl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>
              <a:solidFill>
                <a:schemeClr val="lt1"/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4567235" y="3708876"/>
            <a:ext cx="1497106" cy="1379334"/>
            <a:chOff x="512103" y="3809588"/>
            <a:chExt cx="1497106" cy="2437143"/>
          </a:xfrm>
        </p:grpSpPr>
        <p:sp>
          <p:nvSpPr>
            <p:cNvPr id="24" name="Text Placeholder 2"/>
            <p:cNvSpPr txBox="1">
              <a:spLocks/>
            </p:cNvSpPr>
            <p:nvPr/>
          </p:nvSpPr>
          <p:spPr>
            <a:xfrm>
              <a:off x="512103" y="3809588"/>
              <a:ext cx="1497106" cy="649407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bg-BG" sz="1800" b="0" dirty="0" err="1">
                  <a:solidFill>
                    <a:schemeClr val="bg1"/>
                  </a:solidFill>
                </a:rPr>
                <a:t>Разпереност</a:t>
              </a:r>
              <a:endParaRPr lang="bg-BG" sz="1800" b="0" dirty="0">
                <a:solidFill>
                  <a:schemeClr val="bg1"/>
                </a:solidFill>
              </a:endParaRPr>
            </a:p>
          </p:txBody>
        </p:sp>
        <p:cxnSp>
          <p:nvCxnSpPr>
            <p:cNvPr id="25" name="Straight Connector 24"/>
            <p:cNvCxnSpPr/>
            <p:nvPr/>
          </p:nvCxnSpPr>
          <p:spPr>
            <a:xfrm>
              <a:off x="516868" y="3809590"/>
              <a:ext cx="0" cy="2437141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29" name="Group 28"/>
          <p:cNvGrpSpPr/>
          <p:nvPr/>
        </p:nvGrpSpPr>
        <p:grpSpPr>
          <a:xfrm>
            <a:off x="2228844" y="3708874"/>
            <a:ext cx="1497108" cy="1125986"/>
            <a:chOff x="512103" y="3809588"/>
            <a:chExt cx="1497108" cy="1989504"/>
          </a:xfrm>
        </p:grpSpPr>
        <p:sp>
          <p:nvSpPr>
            <p:cNvPr id="30" name="Text Placeholder 2"/>
            <p:cNvSpPr txBox="1">
              <a:spLocks/>
            </p:cNvSpPr>
            <p:nvPr/>
          </p:nvSpPr>
          <p:spPr>
            <a:xfrm>
              <a:off x="512103" y="3809588"/>
              <a:ext cx="1497106" cy="649407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bg-BG" sz="1800" b="0" dirty="0">
                  <a:solidFill>
                    <a:schemeClr val="bg1"/>
                  </a:solidFill>
                </a:rPr>
                <a:t>Отвореност</a:t>
              </a:r>
            </a:p>
          </p:txBody>
        </p:sp>
        <p:cxnSp>
          <p:nvCxnSpPr>
            <p:cNvPr id="31" name="Straight Connector 30"/>
            <p:cNvCxnSpPr/>
            <p:nvPr/>
          </p:nvCxnSpPr>
          <p:spPr>
            <a:xfrm flipH="1">
              <a:off x="2009209" y="3809590"/>
              <a:ext cx="2" cy="1989502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37" name="Group 36"/>
          <p:cNvGrpSpPr/>
          <p:nvPr/>
        </p:nvGrpSpPr>
        <p:grpSpPr>
          <a:xfrm>
            <a:off x="5287210" y="4935374"/>
            <a:ext cx="3032873" cy="631707"/>
            <a:chOff x="-615769" y="3849350"/>
            <a:chExt cx="3032873" cy="1116163"/>
          </a:xfrm>
        </p:grpSpPr>
        <p:sp>
          <p:nvSpPr>
            <p:cNvPr id="38" name="Text Placeholder 2"/>
            <p:cNvSpPr txBox="1">
              <a:spLocks/>
            </p:cNvSpPr>
            <p:nvPr/>
          </p:nvSpPr>
          <p:spPr>
            <a:xfrm>
              <a:off x="512103" y="3854476"/>
              <a:ext cx="1905000" cy="1111037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bg-BG" sz="1800" b="0" dirty="0">
                  <a:solidFill>
                    <a:schemeClr val="bg1"/>
                  </a:solidFill>
                </a:rPr>
                <a:t>Тази отвореност е като другата</a:t>
              </a:r>
            </a:p>
          </p:txBody>
        </p:sp>
        <p:cxnSp>
          <p:nvCxnSpPr>
            <p:cNvPr id="39" name="Straight Connector 38"/>
            <p:cNvCxnSpPr/>
            <p:nvPr/>
          </p:nvCxnSpPr>
          <p:spPr>
            <a:xfrm flipH="1" flipV="1">
              <a:off x="-615769" y="3849350"/>
              <a:ext cx="3032873" cy="2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CB54494-EE76-40BA-B303-88153B353103}"/>
              </a:ext>
            </a:extLst>
          </p:cNvPr>
          <p:cNvGrpSpPr/>
          <p:nvPr/>
        </p:nvGrpSpPr>
        <p:grpSpPr>
          <a:xfrm>
            <a:off x="4711523" y="6032084"/>
            <a:ext cx="2620303" cy="631706"/>
            <a:chOff x="137940" y="3849352"/>
            <a:chExt cx="2620303" cy="1116161"/>
          </a:xfrm>
        </p:grpSpPr>
        <p:sp>
          <p:nvSpPr>
            <p:cNvPr id="27" name="Text Placeholder 2">
              <a:extLst>
                <a:ext uri="{FF2B5EF4-FFF2-40B4-BE49-F238E27FC236}">
                  <a16:creationId xmlns:a16="http://schemas.microsoft.com/office/drawing/2014/main" id="{B2335AC4-7053-4019-8E2C-BCC157A45EDB}"/>
                </a:ext>
              </a:extLst>
            </p:cNvPr>
            <p:cNvSpPr txBox="1">
              <a:spLocks/>
            </p:cNvSpPr>
            <p:nvPr/>
          </p:nvSpPr>
          <p:spPr>
            <a:xfrm>
              <a:off x="512103" y="3854476"/>
              <a:ext cx="2246140" cy="1111037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bg-BG" sz="1800" b="0" dirty="0">
                  <a:solidFill>
                    <a:schemeClr val="bg1"/>
                  </a:solidFill>
                </a:rPr>
                <a:t>Въпреки </a:t>
              </a:r>
              <a:r>
                <a:rPr lang="bg-BG" sz="1800" b="0" dirty="0">
                  <a:solidFill>
                    <a:schemeClr val="bg1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4</a:t>
              </a:r>
              <a:r>
                <a:rPr lang="bg-BG" sz="1800" b="0" dirty="0">
                  <a:solidFill>
                    <a:schemeClr val="bg1"/>
                  </a:solidFill>
                </a:rPr>
                <a:t> ъгъла на въртене </a:t>
              </a:r>
              <a:r>
                <a:rPr lang="en-US" sz="1800" b="0" dirty="0">
                  <a:solidFill>
                    <a:schemeClr val="bg1"/>
                  </a:solidFill>
                </a:rPr>
                <a:t>DOF=</a:t>
              </a:r>
              <a:r>
                <a:rPr lang="en-US" sz="1800" b="0" dirty="0">
                  <a:solidFill>
                    <a:schemeClr val="bg1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3</a:t>
              </a:r>
              <a:endParaRPr lang="bg-BG" sz="1800" b="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04140DC4-8228-4B3F-9938-92947CD9D9C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37940" y="3849352"/>
              <a:ext cx="2279165" cy="2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176627591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bg-BG" dirty="0"/>
                  <a:t>Особености на </a:t>
                </a:r>
                <a:r>
                  <a:rPr lang="bg-BG" dirty="0" err="1"/>
                  <a:t>реализаицята</a:t>
                </a:r>
                <a:endParaRPr lang="bg-BG" dirty="0"/>
              </a:p>
              <a:p>
                <a:pPr lvl="1"/>
                <a:r>
                  <a:rPr lang="bg-BG" dirty="0"/>
                  <a:t>Първите елементи на двата клона на щипците ще имат един и същ родител</a:t>
                </a:r>
              </a:p>
              <a:p>
                <a:pPr lvl="1"/>
                <a:r>
                  <a:rPr lang="bg-BG" dirty="0"/>
                  <a:t>Ъгълът на отваряне на единия клон ще се ползва с обратен знак за отваряне на другия</a:t>
                </a:r>
              </a:p>
              <a:p>
                <a:pPr lvl="1"/>
                <a:r>
                  <a:rPr lang="bg-BG" dirty="0"/>
                  <a:t>Ъгълът на отвореност е </a:t>
                </a:r>
                <a:r>
                  <a:rPr lang="bg-BG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допълнение до </a:t>
                </a:r>
                <a14:m>
                  <m:oMath xmlns:m="http://schemas.openxmlformats.org/officeDocument/2006/math">
                    <m:r>
                      <a:rPr lang="bg-BG" i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/>
                      </a:rPr>
                      <m:t>180</m:t>
                    </m:r>
                    <m:r>
                      <a:rPr lang="en-US" b="0" i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/>
                      </a:rPr>
                      <m:t>°</m:t>
                    </m:r>
                  </m:oMath>
                </a14:m>
                <a:r>
                  <a:rPr lang="bg-BG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–ако е </a:t>
                </a:r>
                <a14:m>
                  <m:oMath xmlns:m="http://schemas.openxmlformats.org/officeDocument/2006/math">
                    <m:r>
                      <a:rPr lang="bg-BG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/>
                      </a:rPr>
                      <m:t>1</m:t>
                    </m:r>
                    <m:r>
                      <a:rPr lang="bg-BG" b="0" i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/>
                      </a:rPr>
                      <m:t>8</m:t>
                    </m:r>
                    <m:r>
                      <a:rPr lang="bg-BG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/>
                      </a:rPr>
                      <m:t>0</m:t>
                    </m:r>
                    <m:r>
                      <a:rPr lang="en-US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/>
                      </a:rPr>
                      <m:t>°</m:t>
                    </m:r>
                  </m:oMath>
                </a14:m>
                <a:r>
                  <a:rPr lang="bg-BG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последните елементи са изцяло отворени, т.е. ъгълът им е </a:t>
                </a:r>
                <a14:m>
                  <m:oMath xmlns:m="http://schemas.openxmlformats.org/officeDocument/2006/math">
                    <m:r>
                      <a:rPr lang="bg-BG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/>
                      </a:rPr>
                      <m:t>0</m:t>
                    </m:r>
                    <m:r>
                      <a:rPr lang="en-US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/>
                      </a:rPr>
                      <m:t>°</m:t>
                    </m:r>
                  </m:oMath>
                </a14:m>
                <a:endParaRPr lang="bg-BG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 lvl="1"/>
                <a:r>
                  <a:rPr lang="bg-BG" dirty="0"/>
                  <a:t>Ъгълът на </a:t>
                </a:r>
                <a:r>
                  <a:rPr lang="bg-BG" dirty="0" err="1"/>
                  <a:t>разпереност</a:t>
                </a:r>
                <a:r>
                  <a:rPr lang="bg-BG" dirty="0"/>
                  <a:t> ще се дели на две – всяка половина е за съответния клон</a:t>
                </a:r>
              </a:p>
            </p:txBody>
          </p:sp>
        </mc:Choice>
        <mc:Fallback xmlns="">
          <p:sp>
            <p:nvSpPr>
              <p:cNvPr id="2" name="Tex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2242" t="-1488" r="-1719"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1236014"/>
      </p:ext>
    </p:extLst>
  </p:cSld>
  <p:clrMapOvr>
    <a:masterClrMapping/>
  </p:clrMapOvr>
  <p:transition>
    <p:push dir="u"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hlinkClick r:id="rId2" action="ppaction://hlinkfile"/>
            <a:extLst>
              <a:ext uri="{FF2B5EF4-FFF2-40B4-BE49-F238E27FC236}">
                <a16:creationId xmlns:a16="http://schemas.microsoft.com/office/drawing/2014/main" id="{9F27F6D4-975D-43F7-B29A-24AE23A85A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443995"/>
            <a:ext cx="7315190" cy="397001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bg-BG" dirty="0"/>
              <a:t>Пълно контролиране на робота със седем степени на свобода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5791200" y="2743200"/>
            <a:ext cx="1767730" cy="3451108"/>
            <a:chOff x="512103" y="-1132247"/>
            <a:chExt cx="1767730" cy="6097760"/>
          </a:xfrm>
        </p:grpSpPr>
        <p:sp>
          <p:nvSpPr>
            <p:cNvPr id="5" name="Text Placeholder 2"/>
            <p:cNvSpPr txBox="1">
              <a:spLocks/>
            </p:cNvSpPr>
            <p:nvPr/>
          </p:nvSpPr>
          <p:spPr>
            <a:xfrm>
              <a:off x="512103" y="3854476"/>
              <a:ext cx="1767728" cy="1111037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bg-BG" sz="1800" b="0" dirty="0">
                  <a:solidFill>
                    <a:schemeClr val="bg1"/>
                  </a:solidFill>
                </a:rPr>
                <a:t>Броят степени си личи и от тук</a:t>
              </a:r>
            </a:p>
          </p:txBody>
        </p:sp>
        <p:cxnSp>
          <p:nvCxnSpPr>
            <p:cNvPr id="6" name="Straight Connector 5"/>
            <p:cNvCxnSpPr>
              <a:cxnSpLocks/>
            </p:cNvCxnSpPr>
            <p:nvPr/>
          </p:nvCxnSpPr>
          <p:spPr>
            <a:xfrm flipH="1" flipV="1">
              <a:off x="2279832" y="-1132247"/>
              <a:ext cx="1" cy="6097760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4259531177"/>
      </p:ext>
    </p:extLst>
  </p:cSld>
  <p:clrMapOvr>
    <a:masterClrMapping/>
  </p:clrMapOvr>
  <p:transition>
    <p:push dir="u"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Поза на робот</a:t>
            </a:r>
            <a:endParaRPr lang="bg-B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dirty="0"/>
              <a:t>Нова задача</a:t>
            </a:r>
          </a:p>
          <a:p>
            <a:pPr lvl="1"/>
            <a:r>
              <a:rPr lang="bg-BG" dirty="0"/>
              <a:t>Четири обекта около робота</a:t>
            </a:r>
          </a:p>
          <a:p>
            <a:pPr lvl="1"/>
            <a:r>
              <a:rPr lang="bg-BG" dirty="0"/>
              <a:t>Роботът има запомнени пози – при всяка от тях се хваща съответния обект</a:t>
            </a:r>
          </a:p>
          <a:p>
            <a:r>
              <a:rPr lang="bg-BG" dirty="0"/>
              <a:t>Идея за реализация</a:t>
            </a:r>
          </a:p>
          <a:p>
            <a:pPr lvl="1"/>
            <a:r>
              <a:rPr lang="bg-BG" dirty="0"/>
              <a:t>Позата е масив от ъглите в </a:t>
            </a:r>
            <a:r>
              <a:rPr lang="bg-BG" dirty="0" err="1"/>
              <a:t>шарнирите</a:t>
            </a:r>
            <a:endParaRPr lang="bg-BG" dirty="0"/>
          </a:p>
          <a:p>
            <a:pPr lvl="1"/>
            <a:r>
              <a:rPr lang="bg-BG" dirty="0"/>
              <a:t>За създаване на четирите пози избираме подходящи ъгли</a:t>
            </a:r>
          </a:p>
        </p:txBody>
      </p:sp>
    </p:spTree>
    <p:extLst>
      <p:ext uri="{BB962C8B-B14F-4D97-AF65-F5344CB8AC3E}">
        <p14:creationId xmlns:p14="http://schemas.microsoft.com/office/powerpoint/2010/main" val="318433563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Стъпка №</a:t>
            </a:r>
            <a:r>
              <a:rPr lang="bg-BG" dirty="0">
                <a:latin typeface="Cambria" panose="02040503050406030204" pitchFamily="18" charset="0"/>
                <a:ea typeface="Cambria" panose="02040503050406030204" pitchFamily="18" charset="0"/>
              </a:rPr>
              <a:t>1</a:t>
            </a:r>
          </a:p>
          <a:p>
            <a:pPr lvl="1"/>
            <a:r>
              <a:rPr lang="bg-BG" dirty="0"/>
              <a:t>Създаване сцената с робота</a:t>
            </a:r>
          </a:p>
          <a:p>
            <a:pPr lvl="1"/>
            <a:r>
              <a:rPr lang="bg-BG" dirty="0"/>
              <a:t>Обектите ще са пилони с различна височина</a:t>
            </a:r>
          </a:p>
        </p:txBody>
      </p:sp>
      <p:pic>
        <p:nvPicPr>
          <p:cNvPr id="4" name="Picture 3">
            <a:hlinkClick r:id="rId2" action="ppaction://hlinkfile"/>
            <a:extLst>
              <a:ext uri="{FF2B5EF4-FFF2-40B4-BE49-F238E27FC236}">
                <a16:creationId xmlns:a16="http://schemas.microsoft.com/office/drawing/2014/main" id="{CCA31BE6-31DA-4F33-B51C-9E484457B8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2057400"/>
            <a:ext cx="7315200" cy="397002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83729420"/>
      </p:ext>
    </p:extLst>
  </p:cSld>
  <p:clrMapOvr>
    <a:masterClrMapping/>
  </p:clrMapOvr>
  <p:transition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Дървовидни свойства</a:t>
            </a:r>
          </a:p>
          <a:p>
            <a:pPr lvl="1"/>
            <a:r>
              <a:rPr lang="bg-BG" dirty="0"/>
              <a:t>Обект има най-много един родител</a:t>
            </a:r>
          </a:p>
          <a:p>
            <a:pPr lvl="1"/>
            <a:r>
              <a:rPr lang="bg-BG" dirty="0"/>
              <a:t>Един родител може да има много деца</a:t>
            </a:r>
          </a:p>
          <a:p>
            <a:pPr lvl="1"/>
            <a:r>
              <a:rPr lang="bg-BG" dirty="0"/>
              <a:t>Обект може да е дете на един обект, но да е родител на други обекти</a:t>
            </a:r>
          </a:p>
          <a:p>
            <a:pPr lvl="1"/>
            <a:r>
              <a:rPr lang="bg-BG" dirty="0"/>
              <a:t>Връзките родител-дете не образуват цикли</a:t>
            </a:r>
          </a:p>
        </p:txBody>
      </p:sp>
    </p:spTree>
    <p:extLst>
      <p:ext uri="{BB962C8B-B14F-4D97-AF65-F5344CB8AC3E}">
        <p14:creationId xmlns:p14="http://schemas.microsoft.com/office/powerpoint/2010/main" val="3564348195"/>
      </p:ext>
    </p:extLst>
  </p:cSld>
  <p:clrMapOvr>
    <a:masterClrMapping/>
  </p:clrMapOvr>
  <p:transition>
    <p:push dir="u"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Стъпка №</a:t>
            </a:r>
            <a:r>
              <a:rPr lang="bg-BG" dirty="0">
                <a:latin typeface="Cambria" panose="02040503050406030204" pitchFamily="18" charset="0"/>
                <a:ea typeface="Cambria" panose="02040503050406030204" pitchFamily="18" charset="0"/>
              </a:rPr>
              <a:t>2</a:t>
            </a:r>
          </a:p>
          <a:p>
            <a:pPr lvl="1"/>
            <a:r>
              <a:rPr lang="bg-BG" dirty="0"/>
              <a:t>Определяне на позите, при които роботът захваща всеки връх на пилон</a:t>
            </a:r>
          </a:p>
          <a:p>
            <a:pPr lvl="1"/>
            <a:r>
              <a:rPr lang="bg-BG" dirty="0"/>
              <a:t>Това може да се получи експериментално или да се изчислява</a:t>
            </a:r>
          </a:p>
          <a:p>
            <a:pPr lvl="1"/>
            <a:r>
              <a:rPr lang="bg-BG" dirty="0"/>
              <a:t>Голямата степен на свобода често означава повече възможни решения</a:t>
            </a:r>
          </a:p>
          <a:p>
            <a:pPr lvl="1"/>
            <a:r>
              <a:rPr lang="bg-BG" dirty="0"/>
              <a:t>Избираме пози, които се различават в ъглите</a:t>
            </a:r>
          </a:p>
        </p:txBody>
      </p:sp>
    </p:spTree>
    <p:extLst>
      <p:ext uri="{BB962C8B-B14F-4D97-AF65-F5344CB8AC3E}">
        <p14:creationId xmlns:p14="http://schemas.microsoft.com/office/powerpoint/2010/main" val="849671776"/>
      </p:ext>
    </p:extLst>
  </p:cSld>
  <p:clrMapOvr>
    <a:masterClrMapping/>
  </p:clrMapOvr>
  <p:transition>
    <p:push dir="u"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59F0A9C-B561-436A-9C1E-72C8943BED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344" t="22066" b="8061"/>
          <a:stretch/>
        </p:blipFill>
        <p:spPr>
          <a:xfrm>
            <a:off x="304800" y="350080"/>
            <a:ext cx="4114800" cy="294979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9273792-4C1C-403B-89D3-1E0126D6E4C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344" t="22066" b="8061"/>
          <a:stretch/>
        </p:blipFill>
        <p:spPr>
          <a:xfrm>
            <a:off x="4724400" y="350080"/>
            <a:ext cx="4114800" cy="294979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5894877-2311-4018-A928-286A4485722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344" t="22066" b="8061"/>
          <a:stretch/>
        </p:blipFill>
        <p:spPr>
          <a:xfrm>
            <a:off x="304800" y="3581399"/>
            <a:ext cx="4114800" cy="294979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141CE0B-1EFC-4A65-98DE-A20484AEEA6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1344" t="22211" b="7988"/>
          <a:stretch/>
        </p:blipFill>
        <p:spPr>
          <a:xfrm>
            <a:off x="4724400" y="3584456"/>
            <a:ext cx="4114800" cy="294673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9392185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Стъпка №</a:t>
            </a:r>
            <a:r>
              <a:rPr lang="bg-BG" dirty="0">
                <a:latin typeface="Cambria" panose="02040503050406030204" pitchFamily="18" charset="0"/>
                <a:ea typeface="Cambria" panose="02040503050406030204" pitchFamily="18" charset="0"/>
              </a:rPr>
              <a:t>3</a:t>
            </a:r>
          </a:p>
          <a:p>
            <a:pPr lvl="1"/>
            <a:r>
              <a:rPr lang="bg-BG" dirty="0"/>
              <a:t>Заменяме ръчния контрол на с автоматичен</a:t>
            </a:r>
          </a:p>
          <a:p>
            <a:pPr lvl="1"/>
            <a:r>
              <a:rPr lang="bg-BG" dirty="0"/>
              <a:t>Местим ъглите от </a:t>
            </a:r>
            <a:r>
              <a:rPr lang="en-US" dirty="0" err="1">
                <a:solidFill>
                  <a:srgbClr val="FF388C"/>
                </a:solidFill>
              </a:rPr>
              <a:t>lil-gui</a:t>
            </a:r>
            <a:r>
              <a:rPr lang="bg-BG" dirty="0"/>
              <a:t> в масиви за началната поза и за </a:t>
            </a:r>
            <a:r>
              <a:rPr lang="bg-BG" dirty="0">
                <a:latin typeface="Cambria" panose="02040503050406030204" pitchFamily="18" charset="0"/>
                <a:ea typeface="Cambria" panose="02040503050406030204" pitchFamily="18" charset="0"/>
              </a:rPr>
              <a:t>4</a:t>
            </a:r>
            <a:r>
              <a:rPr lang="bg-BG" dirty="0"/>
              <a:t>-те запомнени пози</a:t>
            </a:r>
          </a:p>
          <a:p>
            <a:pPr lvl="1"/>
            <a:r>
              <a:rPr lang="bg-BG" dirty="0"/>
              <a:t>В </a:t>
            </a:r>
            <a:r>
              <a:rPr lang="en-US" dirty="0" err="1">
                <a:solidFill>
                  <a:srgbClr val="FF388C"/>
                </a:solidFill>
              </a:rPr>
              <a:t>lil-gui</a:t>
            </a:r>
            <a:r>
              <a:rPr lang="bg-BG" dirty="0"/>
              <a:t> запазваме ъгъла на въртене на цялата сцена и добавяме функции, които копират избраната поза в текущата поза</a:t>
            </a:r>
          </a:p>
          <a:p>
            <a:r>
              <a:rPr lang="bg-BG" dirty="0"/>
              <a:t>Внимание:</a:t>
            </a:r>
            <a:endParaRPr lang="en-US" dirty="0"/>
          </a:p>
          <a:p>
            <a:pPr lvl="1"/>
            <a:r>
              <a:rPr lang="bg-BG" dirty="0"/>
              <a:t>В </a:t>
            </a:r>
            <a:r>
              <a:rPr lang="en-US" dirty="0"/>
              <a:t>JS </a:t>
            </a:r>
            <a:r>
              <a:rPr lang="bg-BG" dirty="0"/>
              <a:t>копирането на масив не трябва да се прави само с „</a:t>
            </a:r>
            <a:r>
              <a:rPr lang="bg-BG" dirty="0">
                <a:solidFill>
                  <a:srgbClr val="FF388C"/>
                </a:solidFill>
              </a:rPr>
              <a:t>=</a:t>
            </a:r>
            <a:r>
              <a:rPr lang="bg-BG" dirty="0"/>
              <a:t>“ на целия масив</a:t>
            </a:r>
          </a:p>
        </p:txBody>
      </p:sp>
    </p:spTree>
    <p:extLst>
      <p:ext uri="{BB962C8B-B14F-4D97-AF65-F5344CB8AC3E}">
        <p14:creationId xmlns:p14="http://schemas.microsoft.com/office/powerpoint/2010/main" val="2379822675"/>
      </p:ext>
    </p:extLst>
  </p:cSld>
  <p:clrMapOvr>
    <a:masterClrMapping/>
  </p:clrMapOvr>
  <p:transition>
    <p:push dir="u"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Резултат</a:t>
            </a:r>
          </a:p>
          <a:p>
            <a:pPr lvl="1"/>
            <a:r>
              <a:rPr lang="bg-BG" dirty="0"/>
              <a:t>Четири запомнени пози на робота</a:t>
            </a:r>
          </a:p>
        </p:txBody>
      </p:sp>
      <p:pic>
        <p:nvPicPr>
          <p:cNvPr id="4" name="Picture 3">
            <a:hlinkClick r:id="rId2" action="ppaction://hlinkfile"/>
            <a:extLst>
              <a:ext uri="{FF2B5EF4-FFF2-40B4-BE49-F238E27FC236}">
                <a16:creationId xmlns:a16="http://schemas.microsoft.com/office/drawing/2014/main" id="{5557D795-5FDE-4D05-944E-E635431553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600200"/>
            <a:ext cx="7315200" cy="397002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14430219"/>
      </p:ext>
    </p:extLst>
  </p:cSld>
  <p:clrMapOvr>
    <a:masterClrMapping/>
  </p:clrMapOvr>
  <p:transition>
    <p:push dir="u"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Проблем</a:t>
            </a:r>
          </a:p>
          <a:p>
            <a:pPr lvl="1"/>
            <a:r>
              <a:rPr lang="bg-BG" dirty="0"/>
              <a:t>Превключването от поза в поза кара робота да премине през самите пилони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E90A6BB-5223-4E3E-81F1-1140FAB7FBC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00287" y="2297788"/>
            <a:ext cx="4175312" cy="384759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E4DAB45-A105-47EB-BB6B-1F56FE431AE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19800" y="2050996"/>
            <a:ext cx="2209800" cy="175259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4" name="Group 3"/>
          <p:cNvGrpSpPr/>
          <p:nvPr/>
        </p:nvGrpSpPr>
        <p:grpSpPr>
          <a:xfrm>
            <a:off x="2499360" y="4258660"/>
            <a:ext cx="4364198" cy="628806"/>
            <a:chOff x="-3303565" y="3854476"/>
            <a:chExt cx="4364198" cy="1111037"/>
          </a:xfrm>
        </p:grpSpPr>
        <p:sp>
          <p:nvSpPr>
            <p:cNvPr id="5" name="Text Placeholder 2"/>
            <p:cNvSpPr txBox="1">
              <a:spLocks/>
            </p:cNvSpPr>
            <p:nvPr/>
          </p:nvSpPr>
          <p:spPr>
            <a:xfrm>
              <a:off x="512103" y="3854476"/>
              <a:ext cx="548528" cy="1111037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bg-BG" sz="1800" b="0" dirty="0">
                  <a:solidFill>
                    <a:schemeClr val="bg1"/>
                  </a:solidFill>
                </a:rPr>
                <a:t>Ето тук</a:t>
              </a:r>
            </a:p>
          </p:txBody>
        </p:sp>
        <p:cxnSp>
          <p:nvCxnSpPr>
            <p:cNvPr id="6" name="Straight Connector 5"/>
            <p:cNvCxnSpPr>
              <a:cxnSpLocks/>
            </p:cNvCxnSpPr>
            <p:nvPr/>
          </p:nvCxnSpPr>
          <p:spPr>
            <a:xfrm flipH="1">
              <a:off x="-3303565" y="3854476"/>
              <a:ext cx="4364198" cy="0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E5F0DB0-F320-4757-AF1B-4AD4262D6230}"/>
              </a:ext>
            </a:extLst>
          </p:cNvPr>
          <p:cNvCxnSpPr>
            <a:cxnSpLocks/>
          </p:cNvCxnSpPr>
          <p:nvPr/>
        </p:nvCxnSpPr>
        <p:spPr>
          <a:xfrm flipV="1">
            <a:off x="6863556" y="2667000"/>
            <a:ext cx="0" cy="2220466"/>
          </a:xfrm>
          <a:prstGeom prst="line">
            <a:avLst/>
          </a:prstGeom>
          <a:noFill/>
          <a:ln w="3175">
            <a:solidFill>
              <a:srgbClr val="FF388C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3550912413"/>
      </p:ext>
    </p:extLst>
  </p:cSld>
  <p:clrMapOvr>
    <a:masterClrMapping/>
  </p:clrMapOvr>
  <p:transition>
    <p:push dir="u"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Друг подход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Пълен контрол над позата</a:t>
            </a:r>
          </a:p>
          <a:p>
            <a:pPr lvl="1"/>
            <a:r>
              <a:rPr lang="bg-BG" dirty="0"/>
              <a:t>Ще искаме пълен контрол над позата</a:t>
            </a:r>
          </a:p>
          <a:p>
            <a:pPr lvl="1"/>
            <a:r>
              <a:rPr lang="bg-BG" dirty="0"/>
              <a:t>Това включва времето за движение, началната и крайната скорост</a:t>
            </a:r>
          </a:p>
          <a:p>
            <a:pPr lvl="1"/>
            <a:r>
              <a:rPr lang="bg-BG" dirty="0"/>
              <a:t>При смяна на позите роботът ще отваря щипците си и ще се изправя</a:t>
            </a:r>
          </a:p>
        </p:txBody>
      </p:sp>
    </p:spTree>
    <p:extLst>
      <p:ext uri="{BB962C8B-B14F-4D97-AF65-F5344CB8AC3E}">
        <p14:creationId xmlns:p14="http://schemas.microsoft.com/office/powerpoint/2010/main" val="423772140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Променена задача</a:t>
            </a:r>
          </a:p>
          <a:p>
            <a:pPr lvl="1"/>
            <a:r>
              <a:rPr lang="bg-BG" dirty="0"/>
              <a:t>Плавен преход между позите със случаен избор на следваща поза</a:t>
            </a:r>
          </a:p>
          <a:p>
            <a:pPr lvl="1"/>
            <a:r>
              <a:rPr lang="bg-BG" dirty="0"/>
              <a:t>Между всеки две пози роботът временно се изправя и отваря щипците си</a:t>
            </a:r>
          </a:p>
          <a:p>
            <a:pPr lvl="1"/>
            <a:r>
              <a:rPr lang="bg-BG" dirty="0"/>
              <a:t>При заемането на поза изчаква за малко</a:t>
            </a:r>
          </a:p>
          <a:p>
            <a:endParaRPr lang="bg-BG" dirty="0"/>
          </a:p>
        </p:txBody>
      </p:sp>
      <p:cxnSp>
        <p:nvCxnSpPr>
          <p:cNvPr id="3" name="Straight Arrow Connector 2"/>
          <p:cNvCxnSpPr/>
          <p:nvPr/>
        </p:nvCxnSpPr>
        <p:spPr>
          <a:xfrm>
            <a:off x="990600" y="4773706"/>
            <a:ext cx="7696200" cy="0"/>
          </a:xfrm>
          <a:prstGeom prst="straightConnector1">
            <a:avLst/>
          </a:prstGeom>
          <a:ln w="762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/>
          <p:cNvCxnSpPr/>
          <p:nvPr/>
        </p:nvCxnSpPr>
        <p:spPr>
          <a:xfrm>
            <a:off x="1004047" y="4621306"/>
            <a:ext cx="0" cy="3048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3733800" y="4621306"/>
            <a:ext cx="0" cy="3048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4661647" y="4621306"/>
            <a:ext cx="0" cy="3048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7391400" y="4594412"/>
            <a:ext cx="0" cy="3048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Left Brace 7"/>
          <p:cNvSpPr/>
          <p:nvPr/>
        </p:nvSpPr>
        <p:spPr>
          <a:xfrm rot="16200000">
            <a:off x="2247901" y="3757149"/>
            <a:ext cx="228600" cy="2743197"/>
          </a:xfrm>
          <a:prstGeom prst="leftBrace">
            <a:avLst>
              <a:gd name="adj1" fmla="val 30311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bg-BG">
              <a:latin typeface="Candara" panose="020E0502030303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04047" y="5179531"/>
            <a:ext cx="27297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1600" dirty="0">
                <a:effectLst>
                  <a:outerShdw blurRad="63500" algn="ctr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  <a:latin typeface="Candara" panose="020E0502030303020204" pitchFamily="34" charset="0"/>
              </a:rPr>
              <a:t>Плавен преход</a:t>
            </a:r>
          </a:p>
          <a:p>
            <a:pPr algn="ctr"/>
            <a:r>
              <a:rPr lang="bg-BG" sz="1600" dirty="0">
                <a:effectLst>
                  <a:outerShdw blurRad="63500" algn="ctr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  <a:latin typeface="Candara" panose="020E0502030303020204" pitchFamily="34" charset="0"/>
              </a:rPr>
              <a:t>от поза </a:t>
            </a:r>
            <a:r>
              <a:rPr lang="bg-BG" sz="1600" b="1" dirty="0">
                <a:solidFill>
                  <a:schemeClr val="accent1">
                    <a:lumMod val="75000"/>
                  </a:schemeClr>
                </a:solidFill>
                <a:effectLst>
                  <a:outerShdw blurRad="63500" algn="ctr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  <a:latin typeface="Candara" panose="020E0502030303020204" pitchFamily="34" charset="0"/>
              </a:rPr>
              <a:t>А</a:t>
            </a:r>
            <a:r>
              <a:rPr lang="bg-BG" sz="1600" dirty="0">
                <a:effectLst>
                  <a:outerShdw blurRad="63500" algn="ctr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  <a:latin typeface="Candara" panose="020E0502030303020204" pitchFamily="34" charset="0"/>
              </a:rPr>
              <a:t> до поза </a:t>
            </a:r>
            <a:r>
              <a:rPr lang="bg-BG" sz="1600" b="1" dirty="0">
                <a:solidFill>
                  <a:schemeClr val="accent1">
                    <a:lumMod val="75000"/>
                  </a:schemeClr>
                </a:solidFill>
                <a:effectLst>
                  <a:outerShdw blurRad="63500" algn="ctr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  <a:latin typeface="Candara" panose="020E0502030303020204" pitchFamily="34" charset="0"/>
              </a:rPr>
              <a:t>Б</a:t>
            </a:r>
            <a:endParaRPr lang="en-US" sz="1600" b="1" dirty="0">
              <a:solidFill>
                <a:schemeClr val="accent1">
                  <a:lumMod val="75000"/>
                </a:schemeClr>
              </a:solidFill>
              <a:effectLst>
                <a:outerShdw blurRad="63500" algn="ctr" rotWithShape="0">
                  <a:schemeClr val="tx1">
                    <a:lumMod val="50000"/>
                    <a:lumOff val="50000"/>
                    <a:alpha val="40000"/>
                  </a:schemeClr>
                </a:outerShdw>
              </a:effectLst>
              <a:latin typeface="Candara" panose="020E0502030303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733799" y="3965540"/>
            <a:ext cx="9143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1600" dirty="0">
                <a:effectLst>
                  <a:outerShdw blurRad="63500" algn="ctr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  <a:latin typeface="Candara" panose="020E0502030303020204" pitchFamily="34" charset="0"/>
              </a:rPr>
              <a:t>Поза </a:t>
            </a:r>
            <a:r>
              <a:rPr lang="bg-BG" sz="1600" b="1" dirty="0">
                <a:solidFill>
                  <a:schemeClr val="accent1">
                    <a:lumMod val="75000"/>
                  </a:schemeClr>
                </a:solidFill>
                <a:effectLst>
                  <a:outerShdw blurRad="63500" algn="ctr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  <a:latin typeface="Candara" panose="020E0502030303020204" pitchFamily="34" charset="0"/>
              </a:rPr>
              <a:t>Б</a:t>
            </a:r>
            <a:endParaRPr lang="en-US" sz="1600" b="1" dirty="0">
              <a:solidFill>
                <a:schemeClr val="accent1">
                  <a:lumMod val="75000"/>
                </a:schemeClr>
              </a:solidFill>
              <a:effectLst>
                <a:outerShdw blurRad="63500" algn="ctr" rotWithShape="0">
                  <a:schemeClr val="tx1">
                    <a:lumMod val="50000"/>
                    <a:lumOff val="50000"/>
                    <a:alpha val="40000"/>
                  </a:schemeClr>
                </a:outerShdw>
              </a:effectLst>
              <a:latin typeface="Candara" panose="020E0502030303020204" pitchFamily="34" charset="0"/>
            </a:endParaRPr>
          </a:p>
        </p:txBody>
      </p:sp>
      <p:sp>
        <p:nvSpPr>
          <p:cNvPr id="11" name="Left Brace 10"/>
          <p:cNvSpPr/>
          <p:nvPr/>
        </p:nvSpPr>
        <p:spPr>
          <a:xfrm rot="5400000">
            <a:off x="4076699" y="3961194"/>
            <a:ext cx="228600" cy="914400"/>
          </a:xfrm>
          <a:prstGeom prst="leftBrace">
            <a:avLst>
              <a:gd name="adj1" fmla="val 30311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bg-BG">
              <a:latin typeface="Candara" panose="020E0502030303020204" pitchFamily="34" charset="0"/>
            </a:endParaRPr>
          </a:p>
        </p:txBody>
      </p:sp>
      <p:sp>
        <p:nvSpPr>
          <p:cNvPr id="12" name="Left Brace 11"/>
          <p:cNvSpPr/>
          <p:nvPr/>
        </p:nvSpPr>
        <p:spPr>
          <a:xfrm rot="16200000">
            <a:off x="5905501" y="3757149"/>
            <a:ext cx="228600" cy="2743197"/>
          </a:xfrm>
          <a:prstGeom prst="leftBrace">
            <a:avLst>
              <a:gd name="adj1" fmla="val 30311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bg-BG">
              <a:latin typeface="Candara" panose="020E0502030303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653224" y="5179531"/>
            <a:ext cx="27297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1600" dirty="0">
                <a:effectLst>
                  <a:outerShdw blurRad="63500" algn="ctr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  <a:latin typeface="Candara" panose="020E0502030303020204" pitchFamily="34" charset="0"/>
              </a:rPr>
              <a:t>Плавен преход</a:t>
            </a:r>
          </a:p>
          <a:p>
            <a:pPr algn="ctr"/>
            <a:r>
              <a:rPr lang="bg-BG" sz="1600" dirty="0">
                <a:effectLst>
                  <a:outerShdw blurRad="63500" algn="ctr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  <a:latin typeface="Candara" panose="020E0502030303020204" pitchFamily="34" charset="0"/>
              </a:rPr>
              <a:t>от поза </a:t>
            </a:r>
            <a:r>
              <a:rPr lang="bg-BG" sz="1600" b="1" dirty="0">
                <a:solidFill>
                  <a:schemeClr val="accent1">
                    <a:lumMod val="75000"/>
                  </a:schemeClr>
                </a:solidFill>
                <a:effectLst>
                  <a:outerShdw blurRad="63500" algn="ctr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  <a:latin typeface="Candara" panose="020E0502030303020204" pitchFamily="34" charset="0"/>
              </a:rPr>
              <a:t>Б</a:t>
            </a:r>
            <a:r>
              <a:rPr lang="bg-BG" sz="1600" dirty="0">
                <a:effectLst>
                  <a:outerShdw blurRad="63500" algn="ctr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  <a:latin typeface="Candara" panose="020E0502030303020204" pitchFamily="34" charset="0"/>
              </a:rPr>
              <a:t> до поза </a:t>
            </a:r>
            <a:r>
              <a:rPr lang="bg-BG" sz="1600" b="1" dirty="0">
                <a:solidFill>
                  <a:schemeClr val="accent1">
                    <a:lumMod val="75000"/>
                  </a:schemeClr>
                </a:solidFill>
                <a:effectLst>
                  <a:outerShdw blurRad="63500" algn="ctr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  <a:latin typeface="Candara" panose="020E0502030303020204" pitchFamily="34" charset="0"/>
              </a:rPr>
              <a:t>В</a:t>
            </a:r>
            <a:endParaRPr lang="en-US" sz="1600" b="1" dirty="0">
              <a:solidFill>
                <a:schemeClr val="accent1">
                  <a:lumMod val="75000"/>
                </a:schemeClr>
              </a:solidFill>
              <a:effectLst>
                <a:outerShdw blurRad="63500" algn="ctr" rotWithShape="0">
                  <a:schemeClr val="tx1">
                    <a:lumMod val="50000"/>
                    <a:lumOff val="50000"/>
                    <a:alpha val="40000"/>
                  </a:schemeClr>
                </a:outerShdw>
              </a:effectLst>
              <a:latin typeface="Candara" panose="020E0502030303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33400" y="4282752"/>
            <a:ext cx="9143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1600" dirty="0">
                <a:effectLst>
                  <a:outerShdw blurRad="63500" algn="ctr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  <a:latin typeface="Candara" panose="020E0502030303020204" pitchFamily="34" charset="0"/>
              </a:rPr>
              <a:t>Поза </a:t>
            </a:r>
            <a:r>
              <a:rPr lang="bg-BG" sz="1600" b="1" dirty="0">
                <a:solidFill>
                  <a:schemeClr val="accent1">
                    <a:lumMod val="75000"/>
                  </a:schemeClr>
                </a:solidFill>
                <a:effectLst>
                  <a:outerShdw blurRad="63500" algn="ctr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  <a:latin typeface="Candara" panose="020E0502030303020204" pitchFamily="34" charset="0"/>
              </a:rPr>
              <a:t>А</a:t>
            </a:r>
            <a:endParaRPr lang="en-US" sz="1600" b="1" baseline="-25000" dirty="0">
              <a:solidFill>
                <a:schemeClr val="accent1">
                  <a:lumMod val="75000"/>
                </a:schemeClr>
              </a:solidFill>
              <a:effectLst>
                <a:outerShdw blurRad="63500" algn="ctr" rotWithShape="0">
                  <a:schemeClr val="tx1">
                    <a:lumMod val="50000"/>
                    <a:lumOff val="50000"/>
                    <a:alpha val="40000"/>
                  </a:schemeClr>
                </a:outerShdw>
              </a:effectLst>
              <a:latin typeface="Candara" panose="020E0502030303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391399" y="3964505"/>
            <a:ext cx="9143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1600" dirty="0">
                <a:effectLst>
                  <a:outerShdw blurRad="63500" algn="ctr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  <a:latin typeface="Candara" panose="020E0502030303020204" pitchFamily="34" charset="0"/>
              </a:rPr>
              <a:t>Поза </a:t>
            </a:r>
            <a:r>
              <a:rPr lang="bg-BG" sz="1600" b="1" dirty="0">
                <a:solidFill>
                  <a:schemeClr val="accent1">
                    <a:lumMod val="75000"/>
                  </a:schemeClr>
                </a:solidFill>
                <a:effectLst>
                  <a:outerShdw blurRad="63500" algn="ctr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  <a:latin typeface="Candara" panose="020E0502030303020204" pitchFamily="34" charset="0"/>
              </a:rPr>
              <a:t>В</a:t>
            </a:r>
            <a:endParaRPr lang="en-US" sz="1600" b="1" dirty="0">
              <a:solidFill>
                <a:schemeClr val="accent1">
                  <a:lumMod val="75000"/>
                </a:schemeClr>
              </a:solidFill>
              <a:effectLst>
                <a:outerShdw blurRad="63500" algn="ctr" rotWithShape="0">
                  <a:schemeClr val="tx1">
                    <a:lumMod val="50000"/>
                    <a:lumOff val="50000"/>
                    <a:alpha val="40000"/>
                  </a:schemeClr>
                </a:outerShdw>
              </a:effectLst>
              <a:latin typeface="Candara" panose="020E0502030303020204" pitchFamily="34" charset="0"/>
            </a:endParaRPr>
          </a:p>
        </p:txBody>
      </p:sp>
      <p:sp>
        <p:nvSpPr>
          <p:cNvPr id="16" name="Left Brace 15"/>
          <p:cNvSpPr/>
          <p:nvPr/>
        </p:nvSpPr>
        <p:spPr>
          <a:xfrm rot="5400000">
            <a:off x="7734299" y="3960159"/>
            <a:ext cx="228600" cy="914400"/>
          </a:xfrm>
          <a:prstGeom prst="leftBrace">
            <a:avLst>
              <a:gd name="adj1" fmla="val 30311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bg-BG">
              <a:latin typeface="Candara" panose="020E0502030303020204" pitchFamily="34" charset="0"/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>
            <a:off x="8305800" y="4621306"/>
            <a:ext cx="0" cy="3048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990599" y="3582435"/>
            <a:ext cx="27297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1600" dirty="0">
                <a:effectLst>
                  <a:outerShdw blurRad="63500" algn="ctr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  <a:latin typeface="Candara" panose="020E0502030303020204" pitchFamily="34" charset="0"/>
              </a:rPr>
              <a:t>Изправена поза,</a:t>
            </a:r>
            <a:br>
              <a:rPr lang="bg-BG" sz="1600" dirty="0">
                <a:effectLst>
                  <a:outerShdw blurRad="63500" algn="ctr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  <a:latin typeface="Candara" panose="020E0502030303020204" pitchFamily="34" charset="0"/>
              </a:rPr>
            </a:br>
            <a:r>
              <a:rPr lang="bg-BG" sz="1600" dirty="0">
                <a:effectLst>
                  <a:outerShdw blurRad="63500" algn="ctr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  <a:latin typeface="Candara" panose="020E0502030303020204" pitchFamily="34" charset="0"/>
              </a:rPr>
              <a:t>отворени щипци</a:t>
            </a:r>
            <a:endParaRPr lang="en-US" sz="1600" baseline="-25000" dirty="0">
              <a:effectLst>
                <a:outerShdw blurRad="63500" algn="ctr" rotWithShape="0">
                  <a:schemeClr val="tx1">
                    <a:lumMod val="50000"/>
                    <a:lumOff val="50000"/>
                    <a:alpha val="40000"/>
                  </a:schemeClr>
                </a:outerShdw>
              </a:effectLst>
              <a:latin typeface="Candara" panose="020E0502030303020204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648200" y="3581400"/>
            <a:ext cx="27297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1600" dirty="0">
                <a:effectLst>
                  <a:outerShdw blurRad="63500" algn="ctr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  <a:latin typeface="Candara" panose="020E0502030303020204" pitchFamily="34" charset="0"/>
              </a:rPr>
              <a:t>Изправена поза,</a:t>
            </a:r>
            <a:br>
              <a:rPr lang="bg-BG" sz="1600" dirty="0">
                <a:effectLst>
                  <a:outerShdw blurRad="63500" algn="ctr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  <a:latin typeface="Candara" panose="020E0502030303020204" pitchFamily="34" charset="0"/>
              </a:rPr>
            </a:br>
            <a:r>
              <a:rPr lang="bg-BG" sz="1600" dirty="0">
                <a:effectLst>
                  <a:outerShdw blurRad="63500" algn="ctr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  <a:latin typeface="Candara" panose="020E0502030303020204" pitchFamily="34" charset="0"/>
              </a:rPr>
              <a:t>отворени щипци</a:t>
            </a:r>
            <a:endParaRPr lang="en-US" sz="1600" baseline="-25000" dirty="0">
              <a:effectLst>
                <a:outerShdw blurRad="63500" algn="ctr" rotWithShape="0">
                  <a:schemeClr val="tx1">
                    <a:lumMod val="50000"/>
                    <a:lumOff val="50000"/>
                    <a:alpha val="40000"/>
                  </a:schemeClr>
                </a:outerShdw>
              </a:effectLst>
              <a:latin typeface="Candara" panose="020E0502030303020204" pitchFamily="34" charset="0"/>
            </a:endParaRPr>
          </a:p>
        </p:txBody>
      </p:sp>
      <p:grpSp>
        <p:nvGrpSpPr>
          <p:cNvPr id="26" name="Group 25"/>
          <p:cNvGrpSpPr/>
          <p:nvPr/>
        </p:nvGrpSpPr>
        <p:grpSpPr>
          <a:xfrm>
            <a:off x="2355475" y="4112355"/>
            <a:ext cx="3657602" cy="339589"/>
            <a:chOff x="2355475" y="4115897"/>
            <a:chExt cx="3657602" cy="656800"/>
          </a:xfrm>
        </p:grpSpPr>
        <p:cxnSp>
          <p:nvCxnSpPr>
            <p:cNvPr id="23" name="Straight Arrow Connector 22"/>
            <p:cNvCxnSpPr>
              <a:stCxn id="21" idx="2"/>
            </p:cNvCxnSpPr>
            <p:nvPr/>
          </p:nvCxnSpPr>
          <p:spPr>
            <a:xfrm flipH="1">
              <a:off x="2355475" y="4116932"/>
              <a:ext cx="1" cy="655765"/>
            </a:xfrm>
            <a:prstGeom prst="straightConnector1">
              <a:avLst/>
            </a:prstGeom>
            <a:noFill/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4" name="Straight Arrow Connector 23"/>
            <p:cNvCxnSpPr>
              <a:stCxn id="22" idx="2"/>
            </p:cNvCxnSpPr>
            <p:nvPr/>
          </p:nvCxnSpPr>
          <p:spPr>
            <a:xfrm flipH="1">
              <a:off x="6013076" y="4115897"/>
              <a:ext cx="1" cy="656800"/>
            </a:xfrm>
            <a:prstGeom prst="straightConnector1">
              <a:avLst/>
            </a:prstGeom>
            <a:noFill/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1320491460"/>
      </p:ext>
    </p:extLst>
  </p:cSld>
  <p:clrMapOvr>
    <a:masterClrMapping/>
  </p:clrMapOvr>
  <p:transition>
    <p:push dir="u"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Детайли по реализацията</a:t>
            </a:r>
          </a:p>
          <a:p>
            <a:pPr lvl="1"/>
            <a:r>
              <a:rPr lang="bg-BG" dirty="0"/>
              <a:t>Движението е във времето от </a:t>
            </a:r>
            <a:r>
              <a:rPr lang="en-US" dirty="0" err="1">
                <a:solidFill>
                  <a:srgbClr val="FF388C"/>
                </a:solidFill>
              </a:rPr>
              <a:t>fromTime</a:t>
            </a:r>
            <a:r>
              <a:rPr lang="bg-BG" dirty="0">
                <a:solidFill>
                  <a:srgbClr val="FF388C"/>
                </a:solidFill>
              </a:rPr>
              <a:t> </a:t>
            </a:r>
            <a:r>
              <a:rPr lang="bg-BG" dirty="0"/>
              <a:t>до </a:t>
            </a:r>
            <a:r>
              <a:rPr lang="en-US" dirty="0" err="1">
                <a:solidFill>
                  <a:srgbClr val="FF388C"/>
                </a:solidFill>
              </a:rPr>
              <a:t>toTime</a:t>
            </a:r>
            <a:r>
              <a:rPr lang="bg-BG" dirty="0">
                <a:solidFill>
                  <a:srgbClr val="FF388C"/>
                </a:solidFill>
              </a:rPr>
              <a:t> </a:t>
            </a:r>
            <a:r>
              <a:rPr lang="bg-BG" dirty="0"/>
              <a:t>и от поза </a:t>
            </a:r>
            <a:r>
              <a:rPr lang="en-US" dirty="0" err="1">
                <a:solidFill>
                  <a:srgbClr val="FF388C"/>
                </a:solidFill>
              </a:rPr>
              <a:t>fromIndex</a:t>
            </a:r>
            <a:r>
              <a:rPr lang="bg-BG" dirty="0">
                <a:solidFill>
                  <a:srgbClr val="FF388C"/>
                </a:solidFill>
              </a:rPr>
              <a:t> </a:t>
            </a:r>
            <a:r>
              <a:rPr lang="bg-BG" dirty="0"/>
              <a:t>до </a:t>
            </a:r>
            <a:r>
              <a:rPr lang="en-US" dirty="0" err="1">
                <a:solidFill>
                  <a:srgbClr val="FF388C"/>
                </a:solidFill>
              </a:rPr>
              <a:t>toIndex</a:t>
            </a:r>
            <a:endParaRPr lang="en-US" dirty="0">
              <a:solidFill>
                <a:srgbClr val="FF388C"/>
              </a:solidFill>
            </a:endParaRPr>
          </a:p>
          <a:p>
            <a:pPr lvl="1"/>
            <a:r>
              <a:rPr lang="bg-BG" dirty="0"/>
              <a:t>Има нулева поза </a:t>
            </a:r>
            <a:r>
              <a:rPr lang="en-US" dirty="0">
                <a:solidFill>
                  <a:srgbClr val="FF388C"/>
                </a:solidFill>
              </a:rPr>
              <a:t>pose</a:t>
            </a:r>
            <a:r>
              <a:rPr lang="en-US" dirty="0">
                <a:solidFill>
                  <a:srgbClr val="FF388C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0</a:t>
            </a:r>
            <a:r>
              <a:rPr lang="en-US" dirty="0"/>
              <a:t>,</a:t>
            </a:r>
            <a:r>
              <a:rPr lang="bg-BG" dirty="0"/>
              <a:t> а „официалните“ пози са в масива </a:t>
            </a:r>
            <a:r>
              <a:rPr lang="en-US" dirty="0">
                <a:solidFill>
                  <a:srgbClr val="FF388C"/>
                </a:solidFill>
              </a:rPr>
              <a:t>poses</a:t>
            </a:r>
          </a:p>
          <a:p>
            <a:pPr lvl="1"/>
            <a:r>
              <a:rPr lang="bg-BG" dirty="0"/>
              <a:t>Коефициент </a:t>
            </a:r>
            <a:r>
              <a:rPr lang="en-US" dirty="0">
                <a:solidFill>
                  <a:srgbClr val="FF388C"/>
                </a:solidFill>
              </a:rPr>
              <a:t>k</a:t>
            </a:r>
            <a:r>
              <a:rPr lang="en-US" dirty="0"/>
              <a:t> </a:t>
            </a:r>
            <a:r>
              <a:rPr lang="bg-BG" dirty="0"/>
              <a:t>е за линейна комбинация между началната и крайната поза, а </a:t>
            </a:r>
            <a:r>
              <a:rPr lang="en-US" dirty="0">
                <a:solidFill>
                  <a:srgbClr val="FF388C"/>
                </a:solidFill>
              </a:rPr>
              <a:t>k</a:t>
            </a:r>
            <a:r>
              <a:rPr lang="en-US" dirty="0">
                <a:solidFill>
                  <a:srgbClr val="FF388C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2</a:t>
            </a:r>
            <a:r>
              <a:rPr lang="bg-BG" dirty="0"/>
              <a:t> придърпва първата към междинната поза</a:t>
            </a:r>
            <a:endParaRPr lang="en-US" dirty="0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49385CC-F88D-4DCE-90CB-3034ECEB59EA}"/>
              </a:ext>
            </a:extLst>
          </p:cNvPr>
          <p:cNvSpPr/>
          <p:nvPr/>
        </p:nvSpPr>
        <p:spPr>
          <a:xfrm>
            <a:off x="1824228" y="4671338"/>
            <a:ext cx="5513832" cy="1100275"/>
          </a:xfrm>
          <a:custGeom>
            <a:avLst/>
            <a:gdLst>
              <a:gd name="connsiteX0" fmla="*/ 0 w 5495544"/>
              <a:gd name="connsiteY0" fmla="*/ 1417341 h 1444773"/>
              <a:gd name="connsiteX1" fmla="*/ 2734056 w 5495544"/>
              <a:gd name="connsiteY1" fmla="*/ 21 h 1444773"/>
              <a:gd name="connsiteX2" fmla="*/ 5495544 w 5495544"/>
              <a:gd name="connsiteY2" fmla="*/ 1444773 h 1444773"/>
              <a:gd name="connsiteX0" fmla="*/ 0 w 5495544"/>
              <a:gd name="connsiteY0" fmla="*/ 1417332 h 1444764"/>
              <a:gd name="connsiteX1" fmla="*/ 2734056 w 5495544"/>
              <a:gd name="connsiteY1" fmla="*/ 12 h 1444764"/>
              <a:gd name="connsiteX2" fmla="*/ 5495544 w 5495544"/>
              <a:gd name="connsiteY2" fmla="*/ 1444764 h 1444764"/>
              <a:gd name="connsiteX0" fmla="*/ 0 w 5495544"/>
              <a:gd name="connsiteY0" fmla="*/ 1417332 h 1444764"/>
              <a:gd name="connsiteX1" fmla="*/ 2734056 w 5495544"/>
              <a:gd name="connsiteY1" fmla="*/ 12 h 1444764"/>
              <a:gd name="connsiteX2" fmla="*/ 5495544 w 5495544"/>
              <a:gd name="connsiteY2" fmla="*/ 1444764 h 1444764"/>
              <a:gd name="connsiteX0" fmla="*/ 0 w 5495544"/>
              <a:gd name="connsiteY0" fmla="*/ 1417332 h 1444764"/>
              <a:gd name="connsiteX1" fmla="*/ 2734056 w 5495544"/>
              <a:gd name="connsiteY1" fmla="*/ 12 h 1444764"/>
              <a:gd name="connsiteX2" fmla="*/ 5495544 w 5495544"/>
              <a:gd name="connsiteY2" fmla="*/ 1444764 h 1444764"/>
              <a:gd name="connsiteX0" fmla="*/ 0 w 5495544"/>
              <a:gd name="connsiteY0" fmla="*/ 1417332 h 1444764"/>
              <a:gd name="connsiteX1" fmla="*/ 2734056 w 5495544"/>
              <a:gd name="connsiteY1" fmla="*/ 12 h 1444764"/>
              <a:gd name="connsiteX2" fmla="*/ 5495544 w 5495544"/>
              <a:gd name="connsiteY2" fmla="*/ 1444764 h 1444764"/>
              <a:gd name="connsiteX0" fmla="*/ 0 w 5495544"/>
              <a:gd name="connsiteY0" fmla="*/ 1417332 h 1444764"/>
              <a:gd name="connsiteX1" fmla="*/ 2734056 w 5495544"/>
              <a:gd name="connsiteY1" fmla="*/ 12 h 1444764"/>
              <a:gd name="connsiteX2" fmla="*/ 5495544 w 5495544"/>
              <a:gd name="connsiteY2" fmla="*/ 1444764 h 1444764"/>
              <a:gd name="connsiteX0" fmla="*/ 0 w 5513832"/>
              <a:gd name="connsiteY0" fmla="*/ 1440893 h 1440892"/>
              <a:gd name="connsiteX1" fmla="*/ 2734056 w 5513832"/>
              <a:gd name="connsiteY1" fmla="*/ 23573 h 1440892"/>
              <a:gd name="connsiteX2" fmla="*/ 5513832 w 5513832"/>
              <a:gd name="connsiteY2" fmla="*/ 528735 h 1440892"/>
              <a:gd name="connsiteX0" fmla="*/ 0 w 5513832"/>
              <a:gd name="connsiteY0" fmla="*/ 1430520 h 1430520"/>
              <a:gd name="connsiteX1" fmla="*/ 2734056 w 5513832"/>
              <a:gd name="connsiteY1" fmla="*/ 13200 h 1430520"/>
              <a:gd name="connsiteX2" fmla="*/ 5513832 w 5513832"/>
              <a:gd name="connsiteY2" fmla="*/ 518362 h 1430520"/>
              <a:gd name="connsiteX0" fmla="*/ 0 w 5513832"/>
              <a:gd name="connsiteY0" fmla="*/ 1490020 h 1490020"/>
              <a:gd name="connsiteX1" fmla="*/ 2734056 w 5513832"/>
              <a:gd name="connsiteY1" fmla="*/ 72700 h 1490020"/>
              <a:gd name="connsiteX2" fmla="*/ 5513832 w 5513832"/>
              <a:gd name="connsiteY2" fmla="*/ 577862 h 1490020"/>
              <a:gd name="connsiteX0" fmla="*/ 0 w 5513832"/>
              <a:gd name="connsiteY0" fmla="*/ 1424186 h 1424186"/>
              <a:gd name="connsiteX1" fmla="*/ 2734056 w 5513832"/>
              <a:gd name="connsiteY1" fmla="*/ 6866 h 1424186"/>
              <a:gd name="connsiteX2" fmla="*/ 5513832 w 5513832"/>
              <a:gd name="connsiteY2" fmla="*/ 512028 h 1424186"/>
              <a:gd name="connsiteX0" fmla="*/ 0 w 5513832"/>
              <a:gd name="connsiteY0" fmla="*/ 1816545 h 1816545"/>
              <a:gd name="connsiteX1" fmla="*/ 2743200 w 5513832"/>
              <a:gd name="connsiteY1" fmla="*/ 5204 h 1816545"/>
              <a:gd name="connsiteX2" fmla="*/ 5513832 w 5513832"/>
              <a:gd name="connsiteY2" fmla="*/ 904387 h 1816545"/>
              <a:gd name="connsiteX0" fmla="*/ 0 w 5513832"/>
              <a:gd name="connsiteY0" fmla="*/ 1815229 h 1815229"/>
              <a:gd name="connsiteX1" fmla="*/ 2743200 w 5513832"/>
              <a:gd name="connsiteY1" fmla="*/ 3888 h 1815229"/>
              <a:gd name="connsiteX2" fmla="*/ 5513832 w 5513832"/>
              <a:gd name="connsiteY2" fmla="*/ 903071 h 1815229"/>
              <a:gd name="connsiteX0" fmla="*/ 0 w 5513832"/>
              <a:gd name="connsiteY0" fmla="*/ 1816059 h 1816059"/>
              <a:gd name="connsiteX1" fmla="*/ 2743200 w 5513832"/>
              <a:gd name="connsiteY1" fmla="*/ 4718 h 1816059"/>
              <a:gd name="connsiteX2" fmla="*/ 5513832 w 5513832"/>
              <a:gd name="connsiteY2" fmla="*/ 903901 h 1816059"/>
              <a:gd name="connsiteX0" fmla="*/ 0 w 5513832"/>
              <a:gd name="connsiteY0" fmla="*/ 1816059 h 1816059"/>
              <a:gd name="connsiteX1" fmla="*/ 2743200 w 5513832"/>
              <a:gd name="connsiteY1" fmla="*/ 4718 h 1816059"/>
              <a:gd name="connsiteX2" fmla="*/ 5513832 w 5513832"/>
              <a:gd name="connsiteY2" fmla="*/ 903901 h 1816059"/>
              <a:gd name="connsiteX0" fmla="*/ 0 w 5513832"/>
              <a:gd name="connsiteY0" fmla="*/ 1825774 h 1825774"/>
              <a:gd name="connsiteX1" fmla="*/ 2743200 w 5513832"/>
              <a:gd name="connsiteY1" fmla="*/ 14433 h 1825774"/>
              <a:gd name="connsiteX2" fmla="*/ 5513832 w 5513832"/>
              <a:gd name="connsiteY2" fmla="*/ 913616 h 1825774"/>
              <a:gd name="connsiteX0" fmla="*/ 0 w 5513832"/>
              <a:gd name="connsiteY0" fmla="*/ 1825774 h 1825774"/>
              <a:gd name="connsiteX1" fmla="*/ 2743200 w 5513832"/>
              <a:gd name="connsiteY1" fmla="*/ 14433 h 1825774"/>
              <a:gd name="connsiteX2" fmla="*/ 5513832 w 5513832"/>
              <a:gd name="connsiteY2" fmla="*/ 913616 h 1825774"/>
              <a:gd name="connsiteX0" fmla="*/ 0 w 5513832"/>
              <a:gd name="connsiteY0" fmla="*/ 1824483 h 1824483"/>
              <a:gd name="connsiteX1" fmla="*/ 2743200 w 5513832"/>
              <a:gd name="connsiteY1" fmla="*/ 13142 h 1824483"/>
              <a:gd name="connsiteX2" fmla="*/ 5513832 w 5513832"/>
              <a:gd name="connsiteY2" fmla="*/ 912325 h 1824483"/>
              <a:gd name="connsiteX0" fmla="*/ 0 w 5513832"/>
              <a:gd name="connsiteY0" fmla="*/ 1823242 h 1823242"/>
              <a:gd name="connsiteX1" fmla="*/ 2743200 w 5513832"/>
              <a:gd name="connsiteY1" fmla="*/ 11901 h 1823242"/>
              <a:gd name="connsiteX2" fmla="*/ 5513832 w 5513832"/>
              <a:gd name="connsiteY2" fmla="*/ 911084 h 1823242"/>
              <a:gd name="connsiteX0" fmla="*/ 0 w 5513832"/>
              <a:gd name="connsiteY0" fmla="*/ 1823524 h 1823524"/>
              <a:gd name="connsiteX1" fmla="*/ 2743200 w 5513832"/>
              <a:gd name="connsiteY1" fmla="*/ 12183 h 1823524"/>
              <a:gd name="connsiteX2" fmla="*/ 5513832 w 5513832"/>
              <a:gd name="connsiteY2" fmla="*/ 911366 h 1823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513832" h="1823524">
                <a:moveTo>
                  <a:pt x="0" y="1823524"/>
                </a:moveTo>
                <a:cubicBezTo>
                  <a:pt x="1908810" y="1461609"/>
                  <a:pt x="2034540" y="187785"/>
                  <a:pt x="2743200" y="12183"/>
                </a:cubicBezTo>
                <a:cubicBezTo>
                  <a:pt x="3624580" y="-138160"/>
                  <a:pt x="3511042" y="1157322"/>
                  <a:pt x="5513832" y="911366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994BDA9-A621-4B43-AD78-184E57D37570}"/>
              </a:ext>
            </a:extLst>
          </p:cNvPr>
          <p:cNvCxnSpPr>
            <a:cxnSpLocks/>
            <a:stCxn id="9" idx="5"/>
            <a:endCxn id="11" idx="3"/>
          </p:cNvCxnSpPr>
          <p:nvPr/>
        </p:nvCxnSpPr>
        <p:spPr>
          <a:xfrm flipV="1">
            <a:off x="1835695" y="5302523"/>
            <a:ext cx="5467973" cy="547388"/>
          </a:xfrm>
          <a:prstGeom prst="straightConnector1">
            <a:avLst/>
          </a:prstGeom>
          <a:ln>
            <a:solidFill>
              <a:srgbClr val="FF388C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333ACA0-985B-47A7-AA22-3C24EEFC70A8}"/>
              </a:ext>
            </a:extLst>
          </p:cNvPr>
          <p:cNvSpPr txBox="1"/>
          <p:nvPr/>
        </p:nvSpPr>
        <p:spPr>
          <a:xfrm>
            <a:off x="3733800" y="566340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388C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k</a:t>
            </a:r>
            <a:endParaRPr lang="bg-BG" dirty="0">
              <a:solidFill>
                <a:srgbClr val="FF388C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407E67E-EA0C-49C9-A9ED-CE013BB7D1CC}"/>
              </a:ext>
            </a:extLst>
          </p:cNvPr>
          <p:cNvSpPr/>
          <p:nvPr/>
        </p:nvSpPr>
        <p:spPr>
          <a:xfrm>
            <a:off x="1609344" y="5623560"/>
            <a:ext cx="265187" cy="26518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9E50C6E-3717-4ABA-B8B0-1AB9196A202B}"/>
              </a:ext>
            </a:extLst>
          </p:cNvPr>
          <p:cNvSpPr/>
          <p:nvPr/>
        </p:nvSpPr>
        <p:spPr>
          <a:xfrm>
            <a:off x="4509609" y="4526571"/>
            <a:ext cx="265187" cy="26518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3477C10-2B71-4488-AB68-CA0A95A7DDCF}"/>
              </a:ext>
            </a:extLst>
          </p:cNvPr>
          <p:cNvSpPr/>
          <p:nvPr/>
        </p:nvSpPr>
        <p:spPr>
          <a:xfrm>
            <a:off x="7264832" y="5076172"/>
            <a:ext cx="265187" cy="26518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C5D25DE-0AD9-4254-8CCB-966BE6133F10}"/>
              </a:ext>
            </a:extLst>
          </p:cNvPr>
          <p:cNvCxnSpPr>
            <a:cxnSpLocks/>
          </p:cNvCxnSpPr>
          <p:nvPr/>
        </p:nvCxnSpPr>
        <p:spPr>
          <a:xfrm flipH="1" flipV="1">
            <a:off x="4653281" y="4805680"/>
            <a:ext cx="96519" cy="762000"/>
          </a:xfrm>
          <a:prstGeom prst="straightConnector1">
            <a:avLst/>
          </a:prstGeom>
          <a:ln>
            <a:solidFill>
              <a:srgbClr val="FF388C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CF58946-B5B1-45AB-A2D5-B9BA5E9EF760}"/>
              </a:ext>
            </a:extLst>
          </p:cNvPr>
          <p:cNvSpPr txBox="1"/>
          <p:nvPr/>
        </p:nvSpPr>
        <p:spPr>
          <a:xfrm>
            <a:off x="4653280" y="4956151"/>
            <a:ext cx="391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388C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k</a:t>
            </a:r>
            <a:r>
              <a:rPr lang="en-US" baseline="-25000" dirty="0">
                <a:solidFill>
                  <a:srgbClr val="FF388C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2</a:t>
            </a:r>
            <a:endParaRPr lang="bg-BG" baseline="-25000" dirty="0">
              <a:solidFill>
                <a:srgbClr val="FF388C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E98CAD0-BDFD-4FCA-8373-CD1A6F01B460}"/>
              </a:ext>
            </a:extLst>
          </p:cNvPr>
          <p:cNvGrpSpPr/>
          <p:nvPr/>
        </p:nvGrpSpPr>
        <p:grpSpPr>
          <a:xfrm>
            <a:off x="704153" y="4635861"/>
            <a:ext cx="1028640" cy="987699"/>
            <a:chOff x="1254349" y="3854476"/>
            <a:chExt cx="1028640" cy="1745165"/>
          </a:xfrm>
        </p:grpSpPr>
        <p:sp>
          <p:nvSpPr>
            <p:cNvPr id="17" name="Text Placeholder 2">
              <a:extLst>
                <a:ext uri="{FF2B5EF4-FFF2-40B4-BE49-F238E27FC236}">
                  <a16:creationId xmlns:a16="http://schemas.microsoft.com/office/drawing/2014/main" id="{11658AF0-EB10-45CF-8738-8078EE548359}"/>
                </a:ext>
              </a:extLst>
            </p:cNvPr>
            <p:cNvSpPr txBox="1">
              <a:spLocks/>
            </p:cNvSpPr>
            <p:nvPr/>
          </p:nvSpPr>
          <p:spPr>
            <a:xfrm>
              <a:off x="1254349" y="3854476"/>
              <a:ext cx="1025481" cy="1111037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bg-BG" sz="1800" b="0" dirty="0">
                  <a:solidFill>
                    <a:schemeClr val="bg1"/>
                  </a:solidFill>
                </a:rPr>
                <a:t>Начална поза</a:t>
              </a:r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C055F9C-B677-4713-980E-1E462807EE02}"/>
                </a:ext>
              </a:extLst>
            </p:cNvPr>
            <p:cNvCxnSpPr>
              <a:cxnSpLocks/>
            </p:cNvCxnSpPr>
            <p:nvPr/>
          </p:nvCxnSpPr>
          <p:spPr>
            <a:xfrm>
              <a:off x="2282989" y="3854476"/>
              <a:ext cx="0" cy="1745165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76AA3E7-54E0-48DD-B5FC-99932663022B}"/>
              </a:ext>
            </a:extLst>
          </p:cNvPr>
          <p:cNvGrpSpPr/>
          <p:nvPr/>
        </p:nvGrpSpPr>
        <p:grpSpPr>
          <a:xfrm>
            <a:off x="6371943" y="5341359"/>
            <a:ext cx="1025483" cy="998088"/>
            <a:chOff x="1254349" y="3201992"/>
            <a:chExt cx="1025483" cy="1763521"/>
          </a:xfrm>
        </p:grpSpPr>
        <p:sp>
          <p:nvSpPr>
            <p:cNvPr id="27" name="Text Placeholder 2">
              <a:extLst>
                <a:ext uri="{FF2B5EF4-FFF2-40B4-BE49-F238E27FC236}">
                  <a16:creationId xmlns:a16="http://schemas.microsoft.com/office/drawing/2014/main" id="{83BE6506-6ADA-423C-BC83-20B6EEF3684F}"/>
                </a:ext>
              </a:extLst>
            </p:cNvPr>
            <p:cNvSpPr txBox="1">
              <a:spLocks/>
            </p:cNvSpPr>
            <p:nvPr/>
          </p:nvSpPr>
          <p:spPr>
            <a:xfrm>
              <a:off x="1254349" y="3854476"/>
              <a:ext cx="1025481" cy="1111037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bg-BG" sz="1800" b="0" dirty="0">
                  <a:solidFill>
                    <a:schemeClr val="bg1"/>
                  </a:solidFill>
                </a:rPr>
                <a:t>Крайна поза</a:t>
              </a: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C02B9902-26A2-4BCC-9FF6-8999F69FD0BB}"/>
                </a:ext>
              </a:extLst>
            </p:cNvPr>
            <p:cNvCxnSpPr>
              <a:cxnSpLocks/>
              <a:stCxn id="11" idx="4"/>
            </p:cNvCxnSpPr>
            <p:nvPr/>
          </p:nvCxnSpPr>
          <p:spPr>
            <a:xfrm>
              <a:off x="2279832" y="3201992"/>
              <a:ext cx="0" cy="1763521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34100783-8DB6-4ACD-A3B8-CCE8B8E1C6FC}"/>
              </a:ext>
            </a:extLst>
          </p:cNvPr>
          <p:cNvGrpSpPr/>
          <p:nvPr/>
        </p:nvGrpSpPr>
        <p:grpSpPr>
          <a:xfrm>
            <a:off x="4771141" y="4247249"/>
            <a:ext cx="3453378" cy="395292"/>
            <a:chOff x="-710335" y="3854476"/>
            <a:chExt cx="3453378" cy="698441"/>
          </a:xfrm>
        </p:grpSpPr>
        <p:sp>
          <p:nvSpPr>
            <p:cNvPr id="33" name="Text Placeholder 2">
              <a:extLst>
                <a:ext uri="{FF2B5EF4-FFF2-40B4-BE49-F238E27FC236}">
                  <a16:creationId xmlns:a16="http://schemas.microsoft.com/office/drawing/2014/main" id="{8F6709AE-3D15-46CF-A989-ADB4EEBABF31}"/>
                </a:ext>
              </a:extLst>
            </p:cNvPr>
            <p:cNvSpPr txBox="1">
              <a:spLocks/>
            </p:cNvSpPr>
            <p:nvPr/>
          </p:nvSpPr>
          <p:spPr>
            <a:xfrm>
              <a:off x="902221" y="3854476"/>
              <a:ext cx="1840822" cy="698441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bg-BG" sz="1800" b="0" dirty="0">
                  <a:solidFill>
                    <a:schemeClr val="bg1"/>
                  </a:solidFill>
                </a:rPr>
                <a:t>Междинна поза</a:t>
              </a:r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083FAFA0-8C9B-4A9A-B40A-EBD1CE776570}"/>
                </a:ext>
              </a:extLst>
            </p:cNvPr>
            <p:cNvCxnSpPr>
              <a:cxnSpLocks/>
            </p:cNvCxnSpPr>
            <p:nvPr/>
          </p:nvCxnSpPr>
          <p:spPr>
            <a:xfrm>
              <a:off x="-710335" y="4552917"/>
              <a:ext cx="3453378" cy="0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2189627922"/>
      </p:ext>
    </p:extLst>
  </p:cSld>
  <p:clrMapOvr>
    <a:masterClrMapping/>
  </p:clrMapOvr>
  <p:transition>
    <p:push dir="u"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Резултат</a:t>
            </a:r>
          </a:p>
          <a:p>
            <a:pPr lvl="1"/>
            <a:r>
              <a:rPr lang="bg-BG" dirty="0"/>
              <a:t>Движението от една поза към друга минава през междинно изправено положение</a:t>
            </a:r>
          </a:p>
        </p:txBody>
      </p:sp>
      <p:pic>
        <p:nvPicPr>
          <p:cNvPr id="3" name="Picture 2">
            <a:hlinkClick r:id="rId2" action="ppaction://hlinkfile"/>
            <a:extLst>
              <a:ext uri="{FF2B5EF4-FFF2-40B4-BE49-F238E27FC236}">
                <a16:creationId xmlns:a16="http://schemas.microsoft.com/office/drawing/2014/main" id="{0EEABA38-8AEB-485F-8A0A-5277176780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2049780"/>
            <a:ext cx="7315200" cy="397002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61490960"/>
      </p:ext>
    </p:extLst>
  </p:cSld>
  <p:clrMapOvr>
    <a:masterClrMapping/>
  </p:clrMapOvr>
  <p:transition>
    <p:push dir="u"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noProof="0"/>
              <a:t>Въпроси и коментари</a:t>
            </a:r>
            <a:endParaRPr lang="bg-BG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9012284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Цели на влагането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Пакетиране</a:t>
            </a:r>
          </a:p>
          <a:p>
            <a:pPr lvl="1"/>
            <a:r>
              <a:rPr lang="bg-BG" dirty="0"/>
              <a:t>Група от обекти се пакетират, за да се манипулират като един общ обект</a:t>
            </a:r>
          </a:p>
          <a:p>
            <a:pPr lvl="1"/>
            <a:r>
              <a:rPr lang="bg-BG" dirty="0"/>
              <a:t>Например, в тема №</a:t>
            </a:r>
            <a:r>
              <a:rPr lang="bg-BG" dirty="0"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  <a:r>
              <a:rPr lang="bg-BG" dirty="0"/>
              <a:t> пакетирахме стълба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914400" y="3886200"/>
            <a:ext cx="3048000" cy="228925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5" name="Picture 4">
            <a:hlinkClick r:id="rId3" action="ppaction://hlinkfile"/>
            <a:extLst>
              <a:ext uri="{FF2B5EF4-FFF2-40B4-BE49-F238E27FC236}">
                <a16:creationId xmlns:a16="http://schemas.microsoft.com/office/drawing/2014/main" id="{259036EC-3576-4612-A6E2-47538C1A70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9793" y="3886200"/>
            <a:ext cx="4212206" cy="2286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5659549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noProof="0" dirty="0"/>
              <a:t>Край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endParaRPr lang="bg-BG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68757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 err="1"/>
              <a:t>Локалност</a:t>
            </a:r>
            <a:endParaRPr lang="bg-BG" dirty="0"/>
          </a:p>
          <a:p>
            <a:pPr lvl="1"/>
            <a:r>
              <a:rPr lang="bg-BG" dirty="0"/>
              <a:t>Улесняване на анимация, когато дете се движи сам</a:t>
            </a:r>
            <a:r>
              <a:rPr lang="en-GB" dirty="0"/>
              <a:t>ò</a:t>
            </a:r>
            <a:r>
              <a:rPr lang="bg-BG" dirty="0"/>
              <a:t> в движещ се родител</a:t>
            </a:r>
          </a:p>
          <a:p>
            <a:pPr lvl="1"/>
            <a:r>
              <a:rPr lang="bg-BG" dirty="0"/>
              <a:t>Например, движение на обект в сцена, докато сцената се върти – сцената е обект родител, в който подвижният обект е дете</a:t>
            </a:r>
          </a:p>
        </p:txBody>
      </p:sp>
      <p:pic>
        <p:nvPicPr>
          <p:cNvPr id="4" name="Picture 3">
            <a:hlinkClick r:id="rId2" action="ppaction://hlinkfile"/>
            <a:extLst>
              <a:ext uri="{FF2B5EF4-FFF2-40B4-BE49-F238E27FC236}">
                <a16:creationId xmlns:a16="http://schemas.microsoft.com/office/drawing/2014/main" id="{68D79D0D-3EE9-4071-A4AF-9972040964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560" y="3429000"/>
            <a:ext cx="4754880" cy="258051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41618779"/>
      </p:ext>
    </p:extLst>
  </p:cSld>
  <p:clrMapOvr>
    <a:masterClrMapping/>
  </p:clrMapOvr>
  <p:transition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Управление</a:t>
            </a:r>
          </a:p>
          <a:p>
            <a:pPr lvl="1"/>
            <a:r>
              <a:rPr lang="bg-BG" dirty="0"/>
              <a:t>Създаване на обекти от много на брой свързани, но подвижни подобекти</a:t>
            </a:r>
          </a:p>
          <a:p>
            <a:pPr lvl="1"/>
            <a:r>
              <a:rPr lang="bg-BG" dirty="0"/>
              <a:t>Контролирането на движението на целия обект се улеснява</a:t>
            </a:r>
          </a:p>
          <a:p>
            <a:pPr lvl="1"/>
            <a:r>
              <a:rPr lang="bg-BG" dirty="0"/>
              <a:t>Например, създаването на робот от няколко подвижни елемента – това е в тази тема</a:t>
            </a:r>
          </a:p>
        </p:txBody>
      </p:sp>
    </p:spTree>
    <p:extLst>
      <p:ext uri="{BB962C8B-B14F-4D97-AF65-F5344CB8AC3E}">
        <p14:creationId xmlns:p14="http://schemas.microsoft.com/office/powerpoint/2010/main" val="3741318297"/>
      </p:ext>
    </p:extLst>
  </p:cSld>
  <p:clrMapOvr>
    <a:masterClrMapping/>
  </p:clrMapOvr>
  <p:transition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Пример</a:t>
            </a:r>
          </a:p>
          <a:p>
            <a:pPr lvl="1"/>
            <a:r>
              <a:rPr lang="bg-BG" dirty="0"/>
              <a:t>Несвързани обекти, само визуално изглеждат като свързани</a:t>
            </a:r>
          </a:p>
          <a:p>
            <a:pPr lvl="1"/>
            <a:r>
              <a:rPr lang="bg-BG" dirty="0"/>
              <a:t>Завъртане на единия, не променя другите</a:t>
            </a:r>
          </a:p>
        </p:txBody>
      </p:sp>
      <p:sp>
        <p:nvSpPr>
          <p:cNvPr id="34" name="Oval 26"/>
          <p:cNvSpPr/>
          <p:nvPr/>
        </p:nvSpPr>
        <p:spPr>
          <a:xfrm rot="16200000">
            <a:off x="1793204" y="3573515"/>
            <a:ext cx="1827637" cy="384844"/>
          </a:xfrm>
          <a:custGeom>
            <a:avLst/>
            <a:gdLst/>
            <a:ahLst/>
            <a:cxnLst/>
            <a:rect l="l" t="t" r="r" b="b"/>
            <a:pathLst>
              <a:path w="4317963" h="909230">
                <a:moveTo>
                  <a:pt x="3857589" y="337607"/>
                </a:moveTo>
                <a:cubicBezTo>
                  <a:pt x="3794025" y="337607"/>
                  <a:pt x="3742497" y="389136"/>
                  <a:pt x="3742497" y="452700"/>
                </a:cubicBezTo>
                <a:cubicBezTo>
                  <a:pt x="3742497" y="516264"/>
                  <a:pt x="3794025" y="567793"/>
                  <a:pt x="3857589" y="567793"/>
                </a:cubicBezTo>
                <a:cubicBezTo>
                  <a:pt x="3921153" y="567793"/>
                  <a:pt x="3972683" y="516264"/>
                  <a:pt x="3972683" y="452700"/>
                </a:cubicBezTo>
                <a:cubicBezTo>
                  <a:pt x="3972683" y="389136"/>
                  <a:pt x="3921153" y="337607"/>
                  <a:pt x="3857589" y="337607"/>
                </a:cubicBezTo>
                <a:close/>
                <a:moveTo>
                  <a:pt x="460373" y="337607"/>
                </a:moveTo>
                <a:cubicBezTo>
                  <a:pt x="396809" y="337607"/>
                  <a:pt x="345280" y="389136"/>
                  <a:pt x="345280" y="452700"/>
                </a:cubicBezTo>
                <a:cubicBezTo>
                  <a:pt x="345280" y="516264"/>
                  <a:pt x="396809" y="567793"/>
                  <a:pt x="460373" y="567793"/>
                </a:cubicBezTo>
                <a:cubicBezTo>
                  <a:pt x="523937" y="567793"/>
                  <a:pt x="575466" y="516264"/>
                  <a:pt x="575466" y="452700"/>
                </a:cubicBezTo>
                <a:cubicBezTo>
                  <a:pt x="575466" y="389136"/>
                  <a:pt x="523937" y="337607"/>
                  <a:pt x="460373" y="337607"/>
                </a:cubicBezTo>
                <a:close/>
                <a:moveTo>
                  <a:pt x="460373" y="0"/>
                </a:moveTo>
                <a:lnTo>
                  <a:pt x="1522837" y="0"/>
                </a:lnTo>
                <a:lnTo>
                  <a:pt x="1827637" y="0"/>
                </a:lnTo>
                <a:lnTo>
                  <a:pt x="3857589" y="0"/>
                </a:lnTo>
                <a:cubicBezTo>
                  <a:pt x="4111847" y="0"/>
                  <a:pt x="4317963" y="203401"/>
                  <a:pt x="4317963" y="454308"/>
                </a:cubicBezTo>
                <a:cubicBezTo>
                  <a:pt x="4317963" y="705215"/>
                  <a:pt x="4111847" y="908616"/>
                  <a:pt x="3857589" y="908616"/>
                </a:cubicBezTo>
                <a:lnTo>
                  <a:pt x="3857589" y="909230"/>
                </a:lnTo>
                <a:lnTo>
                  <a:pt x="1827637" y="909230"/>
                </a:lnTo>
                <a:lnTo>
                  <a:pt x="1522837" y="909230"/>
                </a:lnTo>
                <a:lnTo>
                  <a:pt x="460373" y="909230"/>
                </a:lnTo>
                <a:lnTo>
                  <a:pt x="460373" y="908616"/>
                </a:lnTo>
                <a:cubicBezTo>
                  <a:pt x="206116" y="908616"/>
                  <a:pt x="0" y="705215"/>
                  <a:pt x="0" y="454308"/>
                </a:cubicBezTo>
                <a:cubicBezTo>
                  <a:pt x="0" y="203401"/>
                  <a:pt x="206116" y="0"/>
                  <a:pt x="460373" y="0"/>
                </a:cubicBezTo>
                <a:close/>
              </a:path>
            </a:pathLst>
          </a:custGeom>
          <a:solidFill>
            <a:srgbClr val="4F81BD">
              <a:alpha val="50196"/>
            </a:srgbClr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37" name="Oval 26"/>
          <p:cNvSpPr/>
          <p:nvPr/>
        </p:nvSpPr>
        <p:spPr>
          <a:xfrm rot="16200000">
            <a:off x="1793204" y="5009235"/>
            <a:ext cx="1827637" cy="384844"/>
          </a:xfrm>
          <a:custGeom>
            <a:avLst/>
            <a:gdLst/>
            <a:ahLst/>
            <a:cxnLst/>
            <a:rect l="l" t="t" r="r" b="b"/>
            <a:pathLst>
              <a:path w="4317963" h="909230">
                <a:moveTo>
                  <a:pt x="3857589" y="337607"/>
                </a:moveTo>
                <a:cubicBezTo>
                  <a:pt x="3794025" y="337607"/>
                  <a:pt x="3742497" y="389136"/>
                  <a:pt x="3742497" y="452700"/>
                </a:cubicBezTo>
                <a:cubicBezTo>
                  <a:pt x="3742497" y="516264"/>
                  <a:pt x="3794025" y="567793"/>
                  <a:pt x="3857589" y="567793"/>
                </a:cubicBezTo>
                <a:cubicBezTo>
                  <a:pt x="3921153" y="567793"/>
                  <a:pt x="3972683" y="516264"/>
                  <a:pt x="3972683" y="452700"/>
                </a:cubicBezTo>
                <a:cubicBezTo>
                  <a:pt x="3972683" y="389136"/>
                  <a:pt x="3921153" y="337607"/>
                  <a:pt x="3857589" y="337607"/>
                </a:cubicBezTo>
                <a:close/>
                <a:moveTo>
                  <a:pt x="460373" y="337607"/>
                </a:moveTo>
                <a:cubicBezTo>
                  <a:pt x="396809" y="337607"/>
                  <a:pt x="345280" y="389136"/>
                  <a:pt x="345280" y="452700"/>
                </a:cubicBezTo>
                <a:cubicBezTo>
                  <a:pt x="345280" y="516264"/>
                  <a:pt x="396809" y="567793"/>
                  <a:pt x="460373" y="567793"/>
                </a:cubicBezTo>
                <a:cubicBezTo>
                  <a:pt x="523937" y="567793"/>
                  <a:pt x="575466" y="516264"/>
                  <a:pt x="575466" y="452700"/>
                </a:cubicBezTo>
                <a:cubicBezTo>
                  <a:pt x="575466" y="389136"/>
                  <a:pt x="523937" y="337607"/>
                  <a:pt x="460373" y="337607"/>
                </a:cubicBezTo>
                <a:close/>
                <a:moveTo>
                  <a:pt x="460373" y="0"/>
                </a:moveTo>
                <a:lnTo>
                  <a:pt x="1522837" y="0"/>
                </a:lnTo>
                <a:lnTo>
                  <a:pt x="1827637" y="0"/>
                </a:lnTo>
                <a:lnTo>
                  <a:pt x="3857589" y="0"/>
                </a:lnTo>
                <a:cubicBezTo>
                  <a:pt x="4111847" y="0"/>
                  <a:pt x="4317963" y="203401"/>
                  <a:pt x="4317963" y="454308"/>
                </a:cubicBezTo>
                <a:cubicBezTo>
                  <a:pt x="4317963" y="705215"/>
                  <a:pt x="4111847" y="908616"/>
                  <a:pt x="3857589" y="908616"/>
                </a:cubicBezTo>
                <a:lnTo>
                  <a:pt x="3857589" y="909230"/>
                </a:lnTo>
                <a:lnTo>
                  <a:pt x="1827637" y="909230"/>
                </a:lnTo>
                <a:lnTo>
                  <a:pt x="1522837" y="909230"/>
                </a:lnTo>
                <a:lnTo>
                  <a:pt x="460373" y="909230"/>
                </a:lnTo>
                <a:lnTo>
                  <a:pt x="460373" y="908616"/>
                </a:lnTo>
                <a:cubicBezTo>
                  <a:pt x="206116" y="908616"/>
                  <a:pt x="0" y="705215"/>
                  <a:pt x="0" y="454308"/>
                </a:cubicBezTo>
                <a:cubicBezTo>
                  <a:pt x="0" y="203401"/>
                  <a:pt x="206116" y="0"/>
                  <a:pt x="460373" y="0"/>
                </a:cubicBezTo>
                <a:close/>
              </a:path>
            </a:pathLst>
          </a:custGeom>
          <a:solidFill>
            <a:srgbClr val="FF388C">
              <a:alpha val="50196"/>
            </a:srgbClr>
          </a:solidFill>
          <a:ln w="3175">
            <a:solidFill>
              <a:srgbClr val="FF38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38" name="Oval 26"/>
          <p:cNvSpPr/>
          <p:nvPr/>
        </p:nvSpPr>
        <p:spPr>
          <a:xfrm rot="18900000">
            <a:off x="1286038" y="3363578"/>
            <a:ext cx="1827637" cy="384844"/>
          </a:xfrm>
          <a:custGeom>
            <a:avLst/>
            <a:gdLst/>
            <a:ahLst/>
            <a:cxnLst/>
            <a:rect l="l" t="t" r="r" b="b"/>
            <a:pathLst>
              <a:path w="4317963" h="909230">
                <a:moveTo>
                  <a:pt x="3857589" y="337607"/>
                </a:moveTo>
                <a:cubicBezTo>
                  <a:pt x="3794025" y="337607"/>
                  <a:pt x="3742497" y="389136"/>
                  <a:pt x="3742497" y="452700"/>
                </a:cubicBezTo>
                <a:cubicBezTo>
                  <a:pt x="3742497" y="516264"/>
                  <a:pt x="3794025" y="567793"/>
                  <a:pt x="3857589" y="567793"/>
                </a:cubicBezTo>
                <a:cubicBezTo>
                  <a:pt x="3921153" y="567793"/>
                  <a:pt x="3972683" y="516264"/>
                  <a:pt x="3972683" y="452700"/>
                </a:cubicBezTo>
                <a:cubicBezTo>
                  <a:pt x="3972683" y="389136"/>
                  <a:pt x="3921153" y="337607"/>
                  <a:pt x="3857589" y="337607"/>
                </a:cubicBezTo>
                <a:close/>
                <a:moveTo>
                  <a:pt x="460373" y="337607"/>
                </a:moveTo>
                <a:cubicBezTo>
                  <a:pt x="396809" y="337607"/>
                  <a:pt x="345280" y="389136"/>
                  <a:pt x="345280" y="452700"/>
                </a:cubicBezTo>
                <a:cubicBezTo>
                  <a:pt x="345280" y="516264"/>
                  <a:pt x="396809" y="567793"/>
                  <a:pt x="460373" y="567793"/>
                </a:cubicBezTo>
                <a:cubicBezTo>
                  <a:pt x="523937" y="567793"/>
                  <a:pt x="575466" y="516264"/>
                  <a:pt x="575466" y="452700"/>
                </a:cubicBezTo>
                <a:cubicBezTo>
                  <a:pt x="575466" y="389136"/>
                  <a:pt x="523937" y="337607"/>
                  <a:pt x="460373" y="337607"/>
                </a:cubicBezTo>
                <a:close/>
                <a:moveTo>
                  <a:pt x="460373" y="0"/>
                </a:moveTo>
                <a:lnTo>
                  <a:pt x="1522837" y="0"/>
                </a:lnTo>
                <a:lnTo>
                  <a:pt x="1827637" y="0"/>
                </a:lnTo>
                <a:lnTo>
                  <a:pt x="3857589" y="0"/>
                </a:lnTo>
                <a:cubicBezTo>
                  <a:pt x="4111847" y="0"/>
                  <a:pt x="4317963" y="203401"/>
                  <a:pt x="4317963" y="454308"/>
                </a:cubicBezTo>
                <a:cubicBezTo>
                  <a:pt x="4317963" y="705215"/>
                  <a:pt x="4111847" y="908616"/>
                  <a:pt x="3857589" y="908616"/>
                </a:cubicBezTo>
                <a:lnTo>
                  <a:pt x="3857589" y="909230"/>
                </a:lnTo>
                <a:lnTo>
                  <a:pt x="1827637" y="909230"/>
                </a:lnTo>
                <a:lnTo>
                  <a:pt x="1522837" y="909230"/>
                </a:lnTo>
                <a:lnTo>
                  <a:pt x="460373" y="909230"/>
                </a:lnTo>
                <a:lnTo>
                  <a:pt x="460373" y="908616"/>
                </a:lnTo>
                <a:cubicBezTo>
                  <a:pt x="206116" y="908616"/>
                  <a:pt x="0" y="705215"/>
                  <a:pt x="0" y="454308"/>
                </a:cubicBezTo>
                <a:cubicBezTo>
                  <a:pt x="0" y="203401"/>
                  <a:pt x="206116" y="0"/>
                  <a:pt x="460373" y="0"/>
                </a:cubicBezTo>
                <a:close/>
              </a:path>
            </a:pathLst>
          </a:custGeom>
          <a:solidFill>
            <a:srgbClr val="4F81BD">
              <a:alpha val="50196"/>
            </a:srgbClr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39" name="Oval 26"/>
          <p:cNvSpPr/>
          <p:nvPr/>
        </p:nvSpPr>
        <p:spPr>
          <a:xfrm rot="2436277">
            <a:off x="2337474" y="3324011"/>
            <a:ext cx="1827637" cy="384844"/>
          </a:xfrm>
          <a:custGeom>
            <a:avLst/>
            <a:gdLst/>
            <a:ahLst/>
            <a:cxnLst/>
            <a:rect l="l" t="t" r="r" b="b"/>
            <a:pathLst>
              <a:path w="4317963" h="909230">
                <a:moveTo>
                  <a:pt x="3857589" y="337607"/>
                </a:moveTo>
                <a:cubicBezTo>
                  <a:pt x="3794025" y="337607"/>
                  <a:pt x="3742497" y="389136"/>
                  <a:pt x="3742497" y="452700"/>
                </a:cubicBezTo>
                <a:cubicBezTo>
                  <a:pt x="3742497" y="516264"/>
                  <a:pt x="3794025" y="567793"/>
                  <a:pt x="3857589" y="567793"/>
                </a:cubicBezTo>
                <a:cubicBezTo>
                  <a:pt x="3921153" y="567793"/>
                  <a:pt x="3972683" y="516264"/>
                  <a:pt x="3972683" y="452700"/>
                </a:cubicBezTo>
                <a:cubicBezTo>
                  <a:pt x="3972683" y="389136"/>
                  <a:pt x="3921153" y="337607"/>
                  <a:pt x="3857589" y="337607"/>
                </a:cubicBezTo>
                <a:close/>
                <a:moveTo>
                  <a:pt x="460373" y="337607"/>
                </a:moveTo>
                <a:cubicBezTo>
                  <a:pt x="396809" y="337607"/>
                  <a:pt x="345280" y="389136"/>
                  <a:pt x="345280" y="452700"/>
                </a:cubicBezTo>
                <a:cubicBezTo>
                  <a:pt x="345280" y="516264"/>
                  <a:pt x="396809" y="567793"/>
                  <a:pt x="460373" y="567793"/>
                </a:cubicBezTo>
                <a:cubicBezTo>
                  <a:pt x="523937" y="567793"/>
                  <a:pt x="575466" y="516264"/>
                  <a:pt x="575466" y="452700"/>
                </a:cubicBezTo>
                <a:cubicBezTo>
                  <a:pt x="575466" y="389136"/>
                  <a:pt x="523937" y="337607"/>
                  <a:pt x="460373" y="337607"/>
                </a:cubicBezTo>
                <a:close/>
                <a:moveTo>
                  <a:pt x="460373" y="0"/>
                </a:moveTo>
                <a:lnTo>
                  <a:pt x="1522837" y="0"/>
                </a:lnTo>
                <a:lnTo>
                  <a:pt x="1827637" y="0"/>
                </a:lnTo>
                <a:lnTo>
                  <a:pt x="3857589" y="0"/>
                </a:lnTo>
                <a:cubicBezTo>
                  <a:pt x="4111847" y="0"/>
                  <a:pt x="4317963" y="203401"/>
                  <a:pt x="4317963" y="454308"/>
                </a:cubicBezTo>
                <a:cubicBezTo>
                  <a:pt x="4317963" y="705215"/>
                  <a:pt x="4111847" y="908616"/>
                  <a:pt x="3857589" y="908616"/>
                </a:cubicBezTo>
                <a:lnTo>
                  <a:pt x="3857589" y="909230"/>
                </a:lnTo>
                <a:lnTo>
                  <a:pt x="1827637" y="909230"/>
                </a:lnTo>
                <a:lnTo>
                  <a:pt x="1522837" y="909230"/>
                </a:lnTo>
                <a:lnTo>
                  <a:pt x="460373" y="909230"/>
                </a:lnTo>
                <a:lnTo>
                  <a:pt x="460373" y="908616"/>
                </a:lnTo>
                <a:cubicBezTo>
                  <a:pt x="206116" y="908616"/>
                  <a:pt x="0" y="705215"/>
                  <a:pt x="0" y="454308"/>
                </a:cubicBezTo>
                <a:cubicBezTo>
                  <a:pt x="0" y="203401"/>
                  <a:pt x="206116" y="0"/>
                  <a:pt x="460373" y="0"/>
                </a:cubicBezTo>
                <a:close/>
              </a:path>
            </a:pathLst>
          </a:custGeom>
          <a:solidFill>
            <a:srgbClr val="4F81BD">
              <a:alpha val="50196"/>
            </a:srgbClr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40" name="Oval 26"/>
          <p:cNvSpPr/>
          <p:nvPr/>
        </p:nvSpPr>
        <p:spPr>
          <a:xfrm rot="16200000">
            <a:off x="5450804" y="3542946"/>
            <a:ext cx="1827637" cy="384844"/>
          </a:xfrm>
          <a:custGeom>
            <a:avLst/>
            <a:gdLst/>
            <a:ahLst/>
            <a:cxnLst/>
            <a:rect l="l" t="t" r="r" b="b"/>
            <a:pathLst>
              <a:path w="4317963" h="909230">
                <a:moveTo>
                  <a:pt x="3857589" y="337607"/>
                </a:moveTo>
                <a:cubicBezTo>
                  <a:pt x="3794025" y="337607"/>
                  <a:pt x="3742497" y="389136"/>
                  <a:pt x="3742497" y="452700"/>
                </a:cubicBezTo>
                <a:cubicBezTo>
                  <a:pt x="3742497" y="516264"/>
                  <a:pt x="3794025" y="567793"/>
                  <a:pt x="3857589" y="567793"/>
                </a:cubicBezTo>
                <a:cubicBezTo>
                  <a:pt x="3921153" y="567793"/>
                  <a:pt x="3972683" y="516264"/>
                  <a:pt x="3972683" y="452700"/>
                </a:cubicBezTo>
                <a:cubicBezTo>
                  <a:pt x="3972683" y="389136"/>
                  <a:pt x="3921153" y="337607"/>
                  <a:pt x="3857589" y="337607"/>
                </a:cubicBezTo>
                <a:close/>
                <a:moveTo>
                  <a:pt x="460373" y="337607"/>
                </a:moveTo>
                <a:cubicBezTo>
                  <a:pt x="396809" y="337607"/>
                  <a:pt x="345280" y="389136"/>
                  <a:pt x="345280" y="452700"/>
                </a:cubicBezTo>
                <a:cubicBezTo>
                  <a:pt x="345280" y="516264"/>
                  <a:pt x="396809" y="567793"/>
                  <a:pt x="460373" y="567793"/>
                </a:cubicBezTo>
                <a:cubicBezTo>
                  <a:pt x="523937" y="567793"/>
                  <a:pt x="575466" y="516264"/>
                  <a:pt x="575466" y="452700"/>
                </a:cubicBezTo>
                <a:cubicBezTo>
                  <a:pt x="575466" y="389136"/>
                  <a:pt x="523937" y="337607"/>
                  <a:pt x="460373" y="337607"/>
                </a:cubicBezTo>
                <a:close/>
                <a:moveTo>
                  <a:pt x="460373" y="0"/>
                </a:moveTo>
                <a:lnTo>
                  <a:pt x="1522837" y="0"/>
                </a:lnTo>
                <a:lnTo>
                  <a:pt x="1827637" y="0"/>
                </a:lnTo>
                <a:lnTo>
                  <a:pt x="3857589" y="0"/>
                </a:lnTo>
                <a:cubicBezTo>
                  <a:pt x="4111847" y="0"/>
                  <a:pt x="4317963" y="203401"/>
                  <a:pt x="4317963" y="454308"/>
                </a:cubicBezTo>
                <a:cubicBezTo>
                  <a:pt x="4317963" y="705215"/>
                  <a:pt x="4111847" y="908616"/>
                  <a:pt x="3857589" y="908616"/>
                </a:cubicBezTo>
                <a:lnTo>
                  <a:pt x="3857589" y="909230"/>
                </a:lnTo>
                <a:lnTo>
                  <a:pt x="1827637" y="909230"/>
                </a:lnTo>
                <a:lnTo>
                  <a:pt x="1522837" y="909230"/>
                </a:lnTo>
                <a:lnTo>
                  <a:pt x="460373" y="909230"/>
                </a:lnTo>
                <a:lnTo>
                  <a:pt x="460373" y="908616"/>
                </a:lnTo>
                <a:cubicBezTo>
                  <a:pt x="206116" y="908616"/>
                  <a:pt x="0" y="705215"/>
                  <a:pt x="0" y="454308"/>
                </a:cubicBezTo>
                <a:cubicBezTo>
                  <a:pt x="0" y="203401"/>
                  <a:pt x="206116" y="0"/>
                  <a:pt x="460373" y="0"/>
                </a:cubicBezTo>
                <a:close/>
              </a:path>
            </a:pathLst>
          </a:custGeom>
          <a:solidFill>
            <a:srgbClr val="4F81BD">
              <a:alpha val="50196"/>
            </a:srgbClr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41" name="Oval 26"/>
          <p:cNvSpPr/>
          <p:nvPr/>
        </p:nvSpPr>
        <p:spPr>
          <a:xfrm rot="16200000">
            <a:off x="5450804" y="4978666"/>
            <a:ext cx="1827637" cy="384844"/>
          </a:xfrm>
          <a:custGeom>
            <a:avLst/>
            <a:gdLst/>
            <a:ahLst/>
            <a:cxnLst/>
            <a:rect l="l" t="t" r="r" b="b"/>
            <a:pathLst>
              <a:path w="4317963" h="909230">
                <a:moveTo>
                  <a:pt x="3857589" y="337607"/>
                </a:moveTo>
                <a:cubicBezTo>
                  <a:pt x="3794025" y="337607"/>
                  <a:pt x="3742497" y="389136"/>
                  <a:pt x="3742497" y="452700"/>
                </a:cubicBezTo>
                <a:cubicBezTo>
                  <a:pt x="3742497" y="516264"/>
                  <a:pt x="3794025" y="567793"/>
                  <a:pt x="3857589" y="567793"/>
                </a:cubicBezTo>
                <a:cubicBezTo>
                  <a:pt x="3921153" y="567793"/>
                  <a:pt x="3972683" y="516264"/>
                  <a:pt x="3972683" y="452700"/>
                </a:cubicBezTo>
                <a:cubicBezTo>
                  <a:pt x="3972683" y="389136"/>
                  <a:pt x="3921153" y="337607"/>
                  <a:pt x="3857589" y="337607"/>
                </a:cubicBezTo>
                <a:close/>
                <a:moveTo>
                  <a:pt x="460373" y="337607"/>
                </a:moveTo>
                <a:cubicBezTo>
                  <a:pt x="396809" y="337607"/>
                  <a:pt x="345280" y="389136"/>
                  <a:pt x="345280" y="452700"/>
                </a:cubicBezTo>
                <a:cubicBezTo>
                  <a:pt x="345280" y="516264"/>
                  <a:pt x="396809" y="567793"/>
                  <a:pt x="460373" y="567793"/>
                </a:cubicBezTo>
                <a:cubicBezTo>
                  <a:pt x="523937" y="567793"/>
                  <a:pt x="575466" y="516264"/>
                  <a:pt x="575466" y="452700"/>
                </a:cubicBezTo>
                <a:cubicBezTo>
                  <a:pt x="575466" y="389136"/>
                  <a:pt x="523937" y="337607"/>
                  <a:pt x="460373" y="337607"/>
                </a:cubicBezTo>
                <a:close/>
                <a:moveTo>
                  <a:pt x="460373" y="0"/>
                </a:moveTo>
                <a:lnTo>
                  <a:pt x="1522837" y="0"/>
                </a:lnTo>
                <a:lnTo>
                  <a:pt x="1827637" y="0"/>
                </a:lnTo>
                <a:lnTo>
                  <a:pt x="3857589" y="0"/>
                </a:lnTo>
                <a:cubicBezTo>
                  <a:pt x="4111847" y="0"/>
                  <a:pt x="4317963" y="203401"/>
                  <a:pt x="4317963" y="454308"/>
                </a:cubicBezTo>
                <a:cubicBezTo>
                  <a:pt x="4317963" y="705215"/>
                  <a:pt x="4111847" y="908616"/>
                  <a:pt x="3857589" y="908616"/>
                </a:cubicBezTo>
                <a:lnTo>
                  <a:pt x="3857589" y="909230"/>
                </a:lnTo>
                <a:lnTo>
                  <a:pt x="1827637" y="909230"/>
                </a:lnTo>
                <a:lnTo>
                  <a:pt x="1522837" y="909230"/>
                </a:lnTo>
                <a:lnTo>
                  <a:pt x="460373" y="909230"/>
                </a:lnTo>
                <a:lnTo>
                  <a:pt x="460373" y="908616"/>
                </a:lnTo>
                <a:cubicBezTo>
                  <a:pt x="206116" y="908616"/>
                  <a:pt x="0" y="705215"/>
                  <a:pt x="0" y="454308"/>
                </a:cubicBezTo>
                <a:cubicBezTo>
                  <a:pt x="0" y="203401"/>
                  <a:pt x="206116" y="0"/>
                  <a:pt x="460373" y="0"/>
                </a:cubicBezTo>
                <a:close/>
              </a:path>
            </a:pathLst>
          </a:custGeom>
          <a:grpFill/>
          <a:ln w="3175">
            <a:solidFill>
              <a:srgbClr val="FF388C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42" name="Oval 26"/>
          <p:cNvSpPr/>
          <p:nvPr/>
        </p:nvSpPr>
        <p:spPr>
          <a:xfrm rot="18900000">
            <a:off x="4943638" y="3333009"/>
            <a:ext cx="1827637" cy="384844"/>
          </a:xfrm>
          <a:custGeom>
            <a:avLst/>
            <a:gdLst/>
            <a:ahLst/>
            <a:cxnLst/>
            <a:rect l="l" t="t" r="r" b="b"/>
            <a:pathLst>
              <a:path w="4317963" h="909230">
                <a:moveTo>
                  <a:pt x="3857589" y="337607"/>
                </a:moveTo>
                <a:cubicBezTo>
                  <a:pt x="3794025" y="337607"/>
                  <a:pt x="3742497" y="389136"/>
                  <a:pt x="3742497" y="452700"/>
                </a:cubicBezTo>
                <a:cubicBezTo>
                  <a:pt x="3742497" y="516264"/>
                  <a:pt x="3794025" y="567793"/>
                  <a:pt x="3857589" y="567793"/>
                </a:cubicBezTo>
                <a:cubicBezTo>
                  <a:pt x="3921153" y="567793"/>
                  <a:pt x="3972683" y="516264"/>
                  <a:pt x="3972683" y="452700"/>
                </a:cubicBezTo>
                <a:cubicBezTo>
                  <a:pt x="3972683" y="389136"/>
                  <a:pt x="3921153" y="337607"/>
                  <a:pt x="3857589" y="337607"/>
                </a:cubicBezTo>
                <a:close/>
                <a:moveTo>
                  <a:pt x="460373" y="337607"/>
                </a:moveTo>
                <a:cubicBezTo>
                  <a:pt x="396809" y="337607"/>
                  <a:pt x="345280" y="389136"/>
                  <a:pt x="345280" y="452700"/>
                </a:cubicBezTo>
                <a:cubicBezTo>
                  <a:pt x="345280" y="516264"/>
                  <a:pt x="396809" y="567793"/>
                  <a:pt x="460373" y="567793"/>
                </a:cubicBezTo>
                <a:cubicBezTo>
                  <a:pt x="523937" y="567793"/>
                  <a:pt x="575466" y="516264"/>
                  <a:pt x="575466" y="452700"/>
                </a:cubicBezTo>
                <a:cubicBezTo>
                  <a:pt x="575466" y="389136"/>
                  <a:pt x="523937" y="337607"/>
                  <a:pt x="460373" y="337607"/>
                </a:cubicBezTo>
                <a:close/>
                <a:moveTo>
                  <a:pt x="460373" y="0"/>
                </a:moveTo>
                <a:lnTo>
                  <a:pt x="1522837" y="0"/>
                </a:lnTo>
                <a:lnTo>
                  <a:pt x="1827637" y="0"/>
                </a:lnTo>
                <a:lnTo>
                  <a:pt x="3857589" y="0"/>
                </a:lnTo>
                <a:cubicBezTo>
                  <a:pt x="4111847" y="0"/>
                  <a:pt x="4317963" y="203401"/>
                  <a:pt x="4317963" y="454308"/>
                </a:cubicBezTo>
                <a:cubicBezTo>
                  <a:pt x="4317963" y="705215"/>
                  <a:pt x="4111847" y="908616"/>
                  <a:pt x="3857589" y="908616"/>
                </a:cubicBezTo>
                <a:lnTo>
                  <a:pt x="3857589" y="909230"/>
                </a:lnTo>
                <a:lnTo>
                  <a:pt x="1827637" y="909230"/>
                </a:lnTo>
                <a:lnTo>
                  <a:pt x="1522837" y="909230"/>
                </a:lnTo>
                <a:lnTo>
                  <a:pt x="460373" y="909230"/>
                </a:lnTo>
                <a:lnTo>
                  <a:pt x="460373" y="908616"/>
                </a:lnTo>
                <a:cubicBezTo>
                  <a:pt x="206116" y="908616"/>
                  <a:pt x="0" y="705215"/>
                  <a:pt x="0" y="454308"/>
                </a:cubicBezTo>
                <a:cubicBezTo>
                  <a:pt x="0" y="203401"/>
                  <a:pt x="206116" y="0"/>
                  <a:pt x="460373" y="0"/>
                </a:cubicBezTo>
                <a:close/>
              </a:path>
            </a:pathLst>
          </a:custGeom>
          <a:solidFill>
            <a:srgbClr val="4F81BD">
              <a:alpha val="50196"/>
            </a:srgbClr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43" name="Oval 26"/>
          <p:cNvSpPr/>
          <p:nvPr/>
        </p:nvSpPr>
        <p:spPr>
          <a:xfrm rot="2436277">
            <a:off x="5995074" y="3293442"/>
            <a:ext cx="1827637" cy="384844"/>
          </a:xfrm>
          <a:custGeom>
            <a:avLst/>
            <a:gdLst/>
            <a:ahLst/>
            <a:cxnLst/>
            <a:rect l="l" t="t" r="r" b="b"/>
            <a:pathLst>
              <a:path w="4317963" h="909230">
                <a:moveTo>
                  <a:pt x="3857589" y="337607"/>
                </a:moveTo>
                <a:cubicBezTo>
                  <a:pt x="3794025" y="337607"/>
                  <a:pt x="3742497" y="389136"/>
                  <a:pt x="3742497" y="452700"/>
                </a:cubicBezTo>
                <a:cubicBezTo>
                  <a:pt x="3742497" y="516264"/>
                  <a:pt x="3794025" y="567793"/>
                  <a:pt x="3857589" y="567793"/>
                </a:cubicBezTo>
                <a:cubicBezTo>
                  <a:pt x="3921153" y="567793"/>
                  <a:pt x="3972683" y="516264"/>
                  <a:pt x="3972683" y="452700"/>
                </a:cubicBezTo>
                <a:cubicBezTo>
                  <a:pt x="3972683" y="389136"/>
                  <a:pt x="3921153" y="337607"/>
                  <a:pt x="3857589" y="337607"/>
                </a:cubicBezTo>
                <a:close/>
                <a:moveTo>
                  <a:pt x="460373" y="337607"/>
                </a:moveTo>
                <a:cubicBezTo>
                  <a:pt x="396809" y="337607"/>
                  <a:pt x="345280" y="389136"/>
                  <a:pt x="345280" y="452700"/>
                </a:cubicBezTo>
                <a:cubicBezTo>
                  <a:pt x="345280" y="516264"/>
                  <a:pt x="396809" y="567793"/>
                  <a:pt x="460373" y="567793"/>
                </a:cubicBezTo>
                <a:cubicBezTo>
                  <a:pt x="523937" y="567793"/>
                  <a:pt x="575466" y="516264"/>
                  <a:pt x="575466" y="452700"/>
                </a:cubicBezTo>
                <a:cubicBezTo>
                  <a:pt x="575466" y="389136"/>
                  <a:pt x="523937" y="337607"/>
                  <a:pt x="460373" y="337607"/>
                </a:cubicBezTo>
                <a:close/>
                <a:moveTo>
                  <a:pt x="460373" y="0"/>
                </a:moveTo>
                <a:lnTo>
                  <a:pt x="1522837" y="0"/>
                </a:lnTo>
                <a:lnTo>
                  <a:pt x="1827637" y="0"/>
                </a:lnTo>
                <a:lnTo>
                  <a:pt x="3857589" y="0"/>
                </a:lnTo>
                <a:cubicBezTo>
                  <a:pt x="4111847" y="0"/>
                  <a:pt x="4317963" y="203401"/>
                  <a:pt x="4317963" y="454308"/>
                </a:cubicBezTo>
                <a:cubicBezTo>
                  <a:pt x="4317963" y="705215"/>
                  <a:pt x="4111847" y="908616"/>
                  <a:pt x="3857589" y="908616"/>
                </a:cubicBezTo>
                <a:lnTo>
                  <a:pt x="3857589" y="909230"/>
                </a:lnTo>
                <a:lnTo>
                  <a:pt x="1827637" y="909230"/>
                </a:lnTo>
                <a:lnTo>
                  <a:pt x="1522837" y="909230"/>
                </a:lnTo>
                <a:lnTo>
                  <a:pt x="460373" y="909230"/>
                </a:lnTo>
                <a:lnTo>
                  <a:pt x="460373" y="908616"/>
                </a:lnTo>
                <a:cubicBezTo>
                  <a:pt x="206116" y="908616"/>
                  <a:pt x="0" y="705215"/>
                  <a:pt x="0" y="454308"/>
                </a:cubicBezTo>
                <a:cubicBezTo>
                  <a:pt x="0" y="203401"/>
                  <a:pt x="206116" y="0"/>
                  <a:pt x="460373" y="0"/>
                </a:cubicBezTo>
                <a:close/>
              </a:path>
            </a:pathLst>
          </a:custGeom>
          <a:solidFill>
            <a:srgbClr val="4F81BD">
              <a:alpha val="50196"/>
            </a:srgbClr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44" name="Oval 26"/>
          <p:cNvSpPr/>
          <p:nvPr/>
        </p:nvSpPr>
        <p:spPr>
          <a:xfrm rot="18900000">
            <a:off x="5958281" y="5197852"/>
            <a:ext cx="1827637" cy="384844"/>
          </a:xfrm>
          <a:custGeom>
            <a:avLst/>
            <a:gdLst/>
            <a:ahLst/>
            <a:cxnLst/>
            <a:rect l="l" t="t" r="r" b="b"/>
            <a:pathLst>
              <a:path w="4317963" h="909230">
                <a:moveTo>
                  <a:pt x="3857589" y="337607"/>
                </a:moveTo>
                <a:cubicBezTo>
                  <a:pt x="3794025" y="337607"/>
                  <a:pt x="3742497" y="389136"/>
                  <a:pt x="3742497" y="452700"/>
                </a:cubicBezTo>
                <a:cubicBezTo>
                  <a:pt x="3742497" y="516264"/>
                  <a:pt x="3794025" y="567793"/>
                  <a:pt x="3857589" y="567793"/>
                </a:cubicBezTo>
                <a:cubicBezTo>
                  <a:pt x="3921153" y="567793"/>
                  <a:pt x="3972683" y="516264"/>
                  <a:pt x="3972683" y="452700"/>
                </a:cubicBezTo>
                <a:cubicBezTo>
                  <a:pt x="3972683" y="389136"/>
                  <a:pt x="3921153" y="337607"/>
                  <a:pt x="3857589" y="337607"/>
                </a:cubicBezTo>
                <a:close/>
                <a:moveTo>
                  <a:pt x="460373" y="337607"/>
                </a:moveTo>
                <a:cubicBezTo>
                  <a:pt x="396809" y="337607"/>
                  <a:pt x="345280" y="389136"/>
                  <a:pt x="345280" y="452700"/>
                </a:cubicBezTo>
                <a:cubicBezTo>
                  <a:pt x="345280" y="516264"/>
                  <a:pt x="396809" y="567793"/>
                  <a:pt x="460373" y="567793"/>
                </a:cubicBezTo>
                <a:cubicBezTo>
                  <a:pt x="523937" y="567793"/>
                  <a:pt x="575466" y="516264"/>
                  <a:pt x="575466" y="452700"/>
                </a:cubicBezTo>
                <a:cubicBezTo>
                  <a:pt x="575466" y="389136"/>
                  <a:pt x="523937" y="337607"/>
                  <a:pt x="460373" y="337607"/>
                </a:cubicBezTo>
                <a:close/>
                <a:moveTo>
                  <a:pt x="460373" y="0"/>
                </a:moveTo>
                <a:lnTo>
                  <a:pt x="1522837" y="0"/>
                </a:lnTo>
                <a:lnTo>
                  <a:pt x="1827637" y="0"/>
                </a:lnTo>
                <a:lnTo>
                  <a:pt x="3857589" y="0"/>
                </a:lnTo>
                <a:cubicBezTo>
                  <a:pt x="4111847" y="0"/>
                  <a:pt x="4317963" y="203401"/>
                  <a:pt x="4317963" y="454308"/>
                </a:cubicBezTo>
                <a:cubicBezTo>
                  <a:pt x="4317963" y="705215"/>
                  <a:pt x="4111847" y="908616"/>
                  <a:pt x="3857589" y="908616"/>
                </a:cubicBezTo>
                <a:lnTo>
                  <a:pt x="3857589" y="909230"/>
                </a:lnTo>
                <a:lnTo>
                  <a:pt x="1827637" y="909230"/>
                </a:lnTo>
                <a:lnTo>
                  <a:pt x="1522837" y="909230"/>
                </a:lnTo>
                <a:lnTo>
                  <a:pt x="460373" y="909230"/>
                </a:lnTo>
                <a:lnTo>
                  <a:pt x="460373" y="908616"/>
                </a:lnTo>
                <a:cubicBezTo>
                  <a:pt x="206116" y="908616"/>
                  <a:pt x="0" y="705215"/>
                  <a:pt x="0" y="454308"/>
                </a:cubicBezTo>
                <a:cubicBezTo>
                  <a:pt x="0" y="203401"/>
                  <a:pt x="206116" y="0"/>
                  <a:pt x="460373" y="0"/>
                </a:cubicBezTo>
                <a:close/>
              </a:path>
            </a:pathLst>
          </a:custGeom>
          <a:solidFill>
            <a:srgbClr val="FF388C">
              <a:alpha val="50196"/>
            </a:srgbClr>
          </a:solidFill>
          <a:ln w="3175">
            <a:solidFill>
              <a:srgbClr val="FF38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grpSp>
        <p:nvGrpSpPr>
          <p:cNvPr id="45" name="Group 44"/>
          <p:cNvGrpSpPr/>
          <p:nvPr/>
        </p:nvGrpSpPr>
        <p:grpSpPr>
          <a:xfrm>
            <a:off x="1064971" y="4497115"/>
            <a:ext cx="1464905" cy="666555"/>
            <a:chOff x="260801" y="4990728"/>
            <a:chExt cx="1464905" cy="1177734"/>
          </a:xfrm>
        </p:grpSpPr>
        <p:sp>
          <p:nvSpPr>
            <p:cNvPr id="46" name="Text Placeholder 2"/>
            <p:cNvSpPr txBox="1">
              <a:spLocks/>
            </p:cNvSpPr>
            <p:nvPr/>
          </p:nvSpPr>
          <p:spPr>
            <a:xfrm>
              <a:off x="260801" y="4990728"/>
              <a:ext cx="895646" cy="1177734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bg-BG" sz="1800" b="0" dirty="0">
                  <a:solidFill>
                    <a:schemeClr val="bg1"/>
                  </a:solidFill>
                </a:rPr>
                <a:t>Няма връзка</a:t>
              </a:r>
            </a:p>
          </p:txBody>
        </p:sp>
        <p:cxnSp>
          <p:nvCxnSpPr>
            <p:cNvPr id="47" name="Straight Connector 46"/>
            <p:cNvCxnSpPr/>
            <p:nvPr/>
          </p:nvCxnSpPr>
          <p:spPr>
            <a:xfrm>
              <a:off x="260801" y="4991101"/>
              <a:ext cx="1464905" cy="0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48" name="Group 47"/>
          <p:cNvGrpSpPr/>
          <p:nvPr/>
        </p:nvGrpSpPr>
        <p:grpSpPr>
          <a:xfrm>
            <a:off x="4267200" y="4465052"/>
            <a:ext cx="1899538" cy="666555"/>
            <a:chOff x="-173832" y="4990728"/>
            <a:chExt cx="1899538" cy="1177734"/>
          </a:xfrm>
        </p:grpSpPr>
        <p:sp>
          <p:nvSpPr>
            <p:cNvPr id="49" name="Text Placeholder 2"/>
            <p:cNvSpPr txBox="1">
              <a:spLocks/>
            </p:cNvSpPr>
            <p:nvPr/>
          </p:nvSpPr>
          <p:spPr>
            <a:xfrm>
              <a:off x="-173832" y="4990728"/>
              <a:ext cx="1330279" cy="1177734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bg-BG" sz="1800" b="0" dirty="0">
                  <a:solidFill>
                    <a:schemeClr val="bg1"/>
                  </a:solidFill>
                </a:rPr>
                <a:t>Обектът е </a:t>
              </a:r>
              <a:r>
                <a:rPr lang="bg-BG" sz="1800" b="0" dirty="0" err="1">
                  <a:solidFill>
                    <a:schemeClr val="bg1"/>
                  </a:solidFill>
                </a:rPr>
                <a:t>разкачен</a:t>
              </a:r>
              <a:endParaRPr lang="bg-BG" sz="1800" b="0" dirty="0">
                <a:solidFill>
                  <a:schemeClr val="bg1"/>
                </a:solidFill>
              </a:endParaRPr>
            </a:p>
          </p:txBody>
        </p:sp>
        <p:cxnSp>
          <p:nvCxnSpPr>
            <p:cNvPr id="50" name="Straight Connector 49"/>
            <p:cNvCxnSpPr/>
            <p:nvPr/>
          </p:nvCxnSpPr>
          <p:spPr>
            <a:xfrm flipV="1">
              <a:off x="-173832" y="4991101"/>
              <a:ext cx="1899538" cy="56279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53" name="Group 52"/>
          <p:cNvGrpSpPr/>
          <p:nvPr/>
        </p:nvGrpSpPr>
        <p:grpSpPr>
          <a:xfrm>
            <a:off x="2899445" y="5661561"/>
            <a:ext cx="1965677" cy="654862"/>
            <a:chOff x="-450307" y="5011388"/>
            <a:chExt cx="1965677" cy="1157074"/>
          </a:xfrm>
        </p:grpSpPr>
        <p:sp>
          <p:nvSpPr>
            <p:cNvPr id="54" name="Text Placeholder 2"/>
            <p:cNvSpPr txBox="1">
              <a:spLocks/>
            </p:cNvSpPr>
            <p:nvPr/>
          </p:nvSpPr>
          <p:spPr>
            <a:xfrm>
              <a:off x="260800" y="5011388"/>
              <a:ext cx="1254569" cy="1157074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bg-BG" sz="1800" b="0" dirty="0">
                  <a:solidFill>
                    <a:schemeClr val="bg1"/>
                  </a:solidFill>
                </a:rPr>
                <a:t>Подвижен обект</a:t>
              </a:r>
            </a:p>
          </p:txBody>
        </p:sp>
        <p:cxnSp>
          <p:nvCxnSpPr>
            <p:cNvPr id="55" name="Straight Connector 54"/>
            <p:cNvCxnSpPr/>
            <p:nvPr/>
          </p:nvCxnSpPr>
          <p:spPr>
            <a:xfrm>
              <a:off x="-450307" y="5011388"/>
              <a:ext cx="1965677" cy="0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4250250660"/>
      </p:ext>
    </p:extLst>
  </p:cSld>
  <p:clrMapOvr>
    <a:masterClrMapping/>
  </p:clrMapOvr>
  <p:transition>
    <p:push dir="u"/>
  </p:transition>
</p:sld>
</file>

<file path=ppt/theme/theme1.xml><?xml version="1.0" encoding="utf-8"?>
<a:theme xmlns:a="http://schemas.openxmlformats.org/drawingml/2006/main" name="Custom Design">
  <a:themeElements>
    <a:clrScheme name="ARV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4F81BD"/>
      </a:hlink>
      <a:folHlink>
        <a:srgbClr val="4F81BD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тема">
  <a:themeElements>
    <a:clrScheme name="О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О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О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9515</TotalTime>
  <Words>1838</Words>
  <Application>Microsoft Office PowerPoint</Application>
  <PresentationFormat>On-screen Show (4:3)</PresentationFormat>
  <Paragraphs>277</Paragraphs>
  <Slides>60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71" baseType="lpstr">
      <vt:lpstr>Arial</vt:lpstr>
      <vt:lpstr>Arial Black</vt:lpstr>
      <vt:lpstr>Calibri</vt:lpstr>
      <vt:lpstr>Calibri Light</vt:lpstr>
      <vt:lpstr>Cambria</vt:lpstr>
      <vt:lpstr>Cambria Math</vt:lpstr>
      <vt:lpstr>Candara</vt:lpstr>
      <vt:lpstr>Verdana</vt:lpstr>
      <vt:lpstr>Wingdings</vt:lpstr>
      <vt:lpstr>Wingdings 2</vt:lpstr>
      <vt:lpstr>Custom Design</vt:lpstr>
      <vt:lpstr>проф. д-р Павел Бойчев    КИТ-ФМИ-СУ    2024</vt:lpstr>
      <vt:lpstr>PowerPoint Presentation</vt:lpstr>
      <vt:lpstr>PowerPoint Presentation</vt:lpstr>
      <vt:lpstr>Вложени обекти</vt:lpstr>
      <vt:lpstr>PowerPoint Presentation</vt:lpstr>
      <vt:lpstr>Цели на влагането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Пример 1</vt:lpstr>
      <vt:lpstr>PowerPoint Presentation</vt:lpstr>
      <vt:lpstr>PowerPoint Presentation</vt:lpstr>
      <vt:lpstr>PowerPoint Presentation</vt:lpstr>
      <vt:lpstr>PowerPoint Presentation</vt:lpstr>
      <vt:lpstr>Движения на обекти</vt:lpstr>
      <vt:lpstr>PowerPoint Presentation</vt:lpstr>
      <vt:lpstr>PowerPoint Presentation</vt:lpstr>
      <vt:lpstr>PowerPoint Presentation</vt:lpstr>
      <vt:lpstr>PowerPoint Presentation</vt:lpstr>
      <vt:lpstr>Примери</vt:lpstr>
      <vt:lpstr>PowerPoint Presentation</vt:lpstr>
      <vt:lpstr>PowerPoint Presentation</vt:lpstr>
      <vt:lpstr>PowerPoint Presentation</vt:lpstr>
      <vt:lpstr>Структура на роботите</vt:lpstr>
      <vt:lpstr>PowerPoint Presentation</vt:lpstr>
      <vt:lpstr>Поза</vt:lpstr>
      <vt:lpstr>Движение на робот</vt:lpstr>
      <vt:lpstr>Елемент на робот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Плавност</vt:lpstr>
      <vt:lpstr>PowerPoint Presentation</vt:lpstr>
      <vt:lpstr>PowerPoint Presentation</vt:lpstr>
      <vt:lpstr>PowerPoint Presentation</vt:lpstr>
      <vt:lpstr>Синхронизирани елементи</vt:lpstr>
      <vt:lpstr>PowerPoint Presentation</vt:lpstr>
      <vt:lpstr>PowerPoint Presentation</vt:lpstr>
      <vt:lpstr>Поза на робот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Друг подход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FMI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проф. д-р Павел Бойчев    КИТ-ФМИ-СУ    2022</dc:title>
  <dc:creator>Pavel Boytchev</dc:creator>
  <cp:lastModifiedBy>Pavel Boytchev</cp:lastModifiedBy>
  <cp:revision>593</cp:revision>
  <dcterms:created xsi:type="dcterms:W3CDTF">2013-12-13T09:03:57Z</dcterms:created>
  <dcterms:modified xsi:type="dcterms:W3CDTF">2024-03-17T11:54:10Z</dcterms:modified>
</cp:coreProperties>
</file>